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57" r:id="rId3"/>
    <p:sldId id="258" r:id="rId4"/>
    <p:sldId id="259" r:id="rId5"/>
    <p:sldId id="260" r:id="rId6"/>
    <p:sldId id="261" r:id="rId7"/>
    <p:sldId id="267" r:id="rId8"/>
    <p:sldId id="268" r:id="rId9"/>
    <p:sldId id="269" r:id="rId10"/>
    <p:sldId id="270" r:id="rId11"/>
    <p:sldId id="262" r:id="rId12"/>
    <p:sldId id="263" r:id="rId13"/>
    <p:sldId id="264" r:id="rId14"/>
    <p:sldId id="265" r:id="rId15"/>
    <p:sldId id="266" r:id="rId16"/>
    <p:sldId id="272"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DF445C-121A-4AF9-9D5E-06379D349BF9}" type="datetimeFigureOut">
              <a:rPr lang="en-GB" smtClean="0"/>
              <a:t>09/09/2014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677EF0-39E5-4C97-980E-2948FDBE33B2}" type="slidenum">
              <a:rPr lang="en-GB" smtClean="0"/>
              <a:t>‹#›</a:t>
            </a:fld>
            <a:endParaRPr lang="en-GB"/>
          </a:p>
        </p:txBody>
      </p:sp>
    </p:spTree>
    <p:extLst>
      <p:ext uri="{BB962C8B-B14F-4D97-AF65-F5344CB8AC3E}">
        <p14:creationId xmlns:p14="http://schemas.microsoft.com/office/powerpoint/2010/main" val="344451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7677EF0-39E5-4C97-980E-2948FDBE33B2}" type="slidenum">
              <a:rPr lang="en-GB" smtClean="0"/>
              <a:t>1</a:t>
            </a:fld>
            <a:endParaRPr lang="en-GB"/>
          </a:p>
        </p:txBody>
      </p:sp>
    </p:spTree>
    <p:extLst>
      <p:ext uri="{BB962C8B-B14F-4D97-AF65-F5344CB8AC3E}">
        <p14:creationId xmlns:p14="http://schemas.microsoft.com/office/powerpoint/2010/main" val="2191383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7677EF0-39E5-4C97-980E-2948FDBE33B2}" type="slidenum">
              <a:rPr lang="en-GB" smtClean="0"/>
              <a:t>6</a:t>
            </a:fld>
            <a:endParaRPr lang="en-GB"/>
          </a:p>
        </p:txBody>
      </p:sp>
    </p:spTree>
    <p:extLst>
      <p:ext uri="{BB962C8B-B14F-4D97-AF65-F5344CB8AC3E}">
        <p14:creationId xmlns:p14="http://schemas.microsoft.com/office/powerpoint/2010/main" val="2466675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7677EF0-39E5-4C97-980E-2948FDBE33B2}" type="slidenum">
              <a:rPr lang="en-GB" smtClean="0"/>
              <a:t>8</a:t>
            </a:fld>
            <a:endParaRPr lang="en-GB"/>
          </a:p>
        </p:txBody>
      </p:sp>
    </p:spTree>
    <p:extLst>
      <p:ext uri="{BB962C8B-B14F-4D97-AF65-F5344CB8AC3E}">
        <p14:creationId xmlns:p14="http://schemas.microsoft.com/office/powerpoint/2010/main" val="811290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7677EF0-39E5-4C97-980E-2948FDBE33B2}" type="slidenum">
              <a:rPr lang="en-GB" smtClean="0"/>
              <a:t>9</a:t>
            </a:fld>
            <a:endParaRPr lang="en-GB"/>
          </a:p>
        </p:txBody>
      </p:sp>
    </p:spTree>
    <p:extLst>
      <p:ext uri="{BB962C8B-B14F-4D97-AF65-F5344CB8AC3E}">
        <p14:creationId xmlns:p14="http://schemas.microsoft.com/office/powerpoint/2010/main" val="3026122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7677EF0-39E5-4C97-980E-2948FDBE33B2}" type="slidenum">
              <a:rPr lang="en-GB" smtClean="0"/>
              <a:t>15</a:t>
            </a:fld>
            <a:endParaRPr lang="en-GB"/>
          </a:p>
        </p:txBody>
      </p:sp>
    </p:spTree>
    <p:extLst>
      <p:ext uri="{BB962C8B-B14F-4D97-AF65-F5344CB8AC3E}">
        <p14:creationId xmlns:p14="http://schemas.microsoft.com/office/powerpoint/2010/main" val="979302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35E540A-CE79-420C-A4AB-7C5FB073B2D4}" type="datetime8">
              <a:rPr lang="en-US" smtClean="0"/>
              <a:t>9/9/2014 6:39 PM</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813A-99FD-465D-9004-76E67A7F6ACC}" type="datetime8">
              <a:rPr lang="en-US" smtClean="0"/>
              <a:t>9/9/2014 6:39 PM</a:t>
            </a:fld>
            <a:endParaRPr lang="en-US" dirty="0"/>
          </a:p>
        </p:txBody>
      </p:sp>
      <p:sp>
        <p:nvSpPr>
          <p:cNvPr id="6" name="Footer Placeholder 5"/>
          <p:cNvSpPr>
            <a:spLocks noGrp="1"/>
          </p:cNvSpPr>
          <p:nvPr>
            <p:ph type="ftr" sz="quarter" idx="11"/>
          </p:nvPr>
        </p:nvSpPr>
        <p:spPr/>
        <p:txBody>
          <a:bodyPr/>
          <a:lstStyle/>
          <a:p>
            <a:r>
              <a:rPr lang="en-GB" smtClean="0"/>
              <a:t>TUESDAY BIBLE STUDY: THE GODHEAD</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607A9E-BD54-4437-A4C1-931748159112}" type="datetime8">
              <a:rPr lang="en-US" smtClean="0"/>
              <a:t>9/9/2014 6:39 PM</a:t>
            </a:fld>
            <a:endParaRPr lang="en-US" dirty="0"/>
          </a:p>
        </p:txBody>
      </p:sp>
      <p:sp>
        <p:nvSpPr>
          <p:cNvPr id="5" name="Footer Placeholder 4"/>
          <p:cNvSpPr>
            <a:spLocks noGrp="1"/>
          </p:cNvSpPr>
          <p:nvPr>
            <p:ph type="ftr" sz="quarter" idx="11"/>
          </p:nvPr>
        </p:nvSpPr>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CEA017-55FC-42D7-B797-63683726341B}" type="datetime8">
              <a:rPr lang="en-US" smtClean="0"/>
              <a:t>9/9/2014 6:39 PM</a:t>
            </a:fld>
            <a:endParaRPr lang="en-US" dirty="0"/>
          </a:p>
        </p:txBody>
      </p:sp>
      <p:sp>
        <p:nvSpPr>
          <p:cNvPr id="5" name="Footer Placeholder 4"/>
          <p:cNvSpPr>
            <a:spLocks noGrp="1"/>
          </p:cNvSpPr>
          <p:nvPr>
            <p:ph type="ftr" sz="quarter" idx="11"/>
          </p:nvPr>
        </p:nvSpPr>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A63112-C17A-4ECA-BD5F-8D9E2FA5BAA7}" type="datetime8">
              <a:rPr lang="en-US" smtClean="0"/>
              <a:t>9/9/2014 6:39 PM</a:t>
            </a:fld>
            <a:endParaRPr lang="en-US" dirty="0"/>
          </a:p>
        </p:txBody>
      </p:sp>
      <p:sp>
        <p:nvSpPr>
          <p:cNvPr id="5" name="Footer Placeholder 4"/>
          <p:cNvSpPr>
            <a:spLocks noGrp="1"/>
          </p:cNvSpPr>
          <p:nvPr>
            <p:ph type="ftr" sz="quarter" idx="11"/>
          </p:nvPr>
        </p:nvSpPr>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C97879-CEC1-4F27-A140-0F08C471C6DF}" type="datetime8">
              <a:rPr lang="en-US" smtClean="0"/>
              <a:t>9/9/2014 6:39 PM</a:t>
            </a:fld>
            <a:endParaRPr lang="en-US" dirty="0"/>
          </a:p>
        </p:txBody>
      </p:sp>
      <p:sp>
        <p:nvSpPr>
          <p:cNvPr id="5" name="Footer Placeholder 4"/>
          <p:cNvSpPr>
            <a:spLocks noGrp="1"/>
          </p:cNvSpPr>
          <p:nvPr>
            <p:ph type="ftr" sz="quarter" idx="11"/>
          </p:nvPr>
        </p:nvSpPr>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42F225-0E37-4FD7-88BA-B0D60D90EA10}" type="datetime8">
              <a:rPr lang="en-US" smtClean="0"/>
              <a:t>9/9/2014 6:39 PM</a:t>
            </a:fld>
            <a:endParaRPr lang="en-US" dirty="0"/>
          </a:p>
        </p:txBody>
      </p:sp>
      <p:sp>
        <p:nvSpPr>
          <p:cNvPr id="5" name="Footer Placeholder 4"/>
          <p:cNvSpPr>
            <a:spLocks noGrp="1"/>
          </p:cNvSpPr>
          <p:nvPr>
            <p:ph type="ftr" sz="quarter" idx="11"/>
          </p:nvPr>
        </p:nvSpPr>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D34CB04-7CF1-40EB-A619-0BF8C355A6A1}" type="datetime8">
              <a:rPr lang="en-US" smtClean="0"/>
              <a:t>9/9/2014 6:39 PM</a:t>
            </a:fld>
            <a:endParaRPr lang="en-US" dirty="0"/>
          </a:p>
        </p:txBody>
      </p:sp>
      <p:sp>
        <p:nvSpPr>
          <p:cNvPr id="5" name="Footer Placeholder 4"/>
          <p:cNvSpPr>
            <a:spLocks noGrp="1"/>
          </p:cNvSpPr>
          <p:nvPr>
            <p:ph type="ftr" sz="quarter" idx="11"/>
          </p:nvPr>
        </p:nvSpPr>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F74FF3-1401-4893-BDFC-D9B68C0A2D85}" type="datetime8">
              <a:rPr lang="en-US" smtClean="0"/>
              <a:t>9/9/2014 6:39 PM</a:t>
            </a:fld>
            <a:endParaRPr lang="en-US" dirty="0"/>
          </a:p>
        </p:txBody>
      </p:sp>
      <p:sp>
        <p:nvSpPr>
          <p:cNvPr id="5" name="Footer Placeholder 4"/>
          <p:cNvSpPr>
            <a:spLocks noGrp="1"/>
          </p:cNvSpPr>
          <p:nvPr>
            <p:ph type="ftr" sz="quarter" idx="11"/>
          </p:nvPr>
        </p:nvSpPr>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B5A5045-32B5-4DA2-990F-581F5A564587}" type="datetime8">
              <a:rPr lang="en-US" smtClean="0"/>
              <a:t>9/9/2014 6:39 PM</a:t>
            </a:fld>
            <a:endParaRPr lang="en-US" dirty="0"/>
          </a:p>
        </p:txBody>
      </p:sp>
      <p:sp>
        <p:nvSpPr>
          <p:cNvPr id="5" name="Footer Placeholder 4"/>
          <p:cNvSpPr>
            <a:spLocks noGrp="1"/>
          </p:cNvSpPr>
          <p:nvPr>
            <p:ph type="ftr" sz="quarter" idx="11"/>
          </p:nvPr>
        </p:nvSpPr>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45FB6-80B2-4B26-B558-D49AF648DCC8}" type="datetime8">
              <a:rPr lang="en-US" smtClean="0"/>
              <a:t>9/9/2014 6:39 PM</a:t>
            </a:fld>
            <a:endParaRPr lang="en-US" dirty="0"/>
          </a:p>
        </p:txBody>
      </p:sp>
      <p:sp>
        <p:nvSpPr>
          <p:cNvPr id="5" name="Footer Placeholder 4"/>
          <p:cNvSpPr>
            <a:spLocks noGrp="1"/>
          </p:cNvSpPr>
          <p:nvPr>
            <p:ph type="ftr" sz="quarter" idx="11"/>
          </p:nvPr>
        </p:nvSpPr>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E4E9F53-48C6-4F86-862E-A9A4ECBA84A7}" type="datetime8">
              <a:rPr lang="en-US" smtClean="0"/>
              <a:t>9/9/2014 6:39 PM</a:t>
            </a:fld>
            <a:endParaRPr lang="en-US" dirty="0"/>
          </a:p>
        </p:txBody>
      </p:sp>
      <p:sp>
        <p:nvSpPr>
          <p:cNvPr id="6" name="Footer Placeholder 5"/>
          <p:cNvSpPr>
            <a:spLocks noGrp="1"/>
          </p:cNvSpPr>
          <p:nvPr>
            <p:ph type="ftr" sz="quarter" idx="11"/>
          </p:nvPr>
        </p:nvSpPr>
        <p:spPr/>
        <p:txBody>
          <a:bodyPr/>
          <a:lstStyle/>
          <a:p>
            <a:r>
              <a:rPr lang="en-GB" smtClean="0"/>
              <a:t>TUESDAY BIBLE STUDY: THE GODHEAD</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C06755-1588-4304-AD13-0225002D8340}" type="datetime8">
              <a:rPr lang="en-US" smtClean="0"/>
              <a:t>9/9/2014 6:39 PM</a:t>
            </a:fld>
            <a:endParaRPr lang="en-US" dirty="0"/>
          </a:p>
        </p:txBody>
      </p:sp>
      <p:sp>
        <p:nvSpPr>
          <p:cNvPr id="8" name="Footer Placeholder 7"/>
          <p:cNvSpPr>
            <a:spLocks noGrp="1"/>
          </p:cNvSpPr>
          <p:nvPr>
            <p:ph type="ftr" sz="quarter" idx="11"/>
          </p:nvPr>
        </p:nvSpPr>
        <p:spPr/>
        <p:txBody>
          <a:bodyPr/>
          <a:lstStyle/>
          <a:p>
            <a:r>
              <a:rPr lang="en-GB" smtClean="0"/>
              <a:t>TUESDAY BIBLE STUDY: THE GODHEAD</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FFAF72F-0B35-4D53-9473-A1EAA64783AF}" type="datetime8">
              <a:rPr lang="en-US" smtClean="0"/>
              <a:t>9/9/2014 6:39 PM</a:t>
            </a:fld>
            <a:endParaRPr lang="en-US" dirty="0"/>
          </a:p>
        </p:txBody>
      </p:sp>
      <p:sp>
        <p:nvSpPr>
          <p:cNvPr id="4" name="Footer Placeholder 3"/>
          <p:cNvSpPr>
            <a:spLocks noGrp="1"/>
          </p:cNvSpPr>
          <p:nvPr>
            <p:ph type="ftr" sz="quarter" idx="11"/>
          </p:nvPr>
        </p:nvSpPr>
        <p:spPr/>
        <p:txBody>
          <a:bodyPr/>
          <a:lstStyle/>
          <a:p>
            <a:r>
              <a:rPr lang="en-GB" smtClean="0"/>
              <a:t>TUESDAY BIBLE STUDY: THE GODHEAD</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D819B8-BFE2-4663-A45B-FD9CC3F987CA}" type="datetime8">
              <a:rPr lang="en-US" smtClean="0"/>
              <a:t>9/9/2014 6:39 PM</a:t>
            </a:fld>
            <a:endParaRPr lang="en-US" dirty="0"/>
          </a:p>
        </p:txBody>
      </p:sp>
      <p:sp>
        <p:nvSpPr>
          <p:cNvPr id="3" name="Footer Placeholder 2"/>
          <p:cNvSpPr>
            <a:spLocks noGrp="1"/>
          </p:cNvSpPr>
          <p:nvPr>
            <p:ph type="ftr" sz="quarter" idx="11"/>
          </p:nvPr>
        </p:nvSpPr>
        <p:spPr/>
        <p:txBody>
          <a:bodyPr/>
          <a:lstStyle/>
          <a:p>
            <a:r>
              <a:rPr lang="en-GB" smtClean="0"/>
              <a:t>TUESDAY BIBLE STUDY: THE GODHEAD</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83D157-4E92-4AC0-815E-3C4FEB40A0C7}" type="datetime8">
              <a:rPr lang="en-US" smtClean="0"/>
              <a:t>9/9/2014 6:39 PM</a:t>
            </a:fld>
            <a:endParaRPr lang="en-US" dirty="0"/>
          </a:p>
        </p:txBody>
      </p:sp>
      <p:sp>
        <p:nvSpPr>
          <p:cNvPr id="6" name="Footer Placeholder 5"/>
          <p:cNvSpPr>
            <a:spLocks noGrp="1"/>
          </p:cNvSpPr>
          <p:nvPr>
            <p:ph type="ftr" sz="quarter" idx="11"/>
          </p:nvPr>
        </p:nvSpPr>
        <p:spPr/>
        <p:txBody>
          <a:bodyPr/>
          <a:lstStyle/>
          <a:p>
            <a:r>
              <a:rPr lang="en-GB" smtClean="0"/>
              <a:t>TUESDAY BIBLE STUDY: THE GODHEAD</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547536-37A9-4AF8-A1C2-8B62EF77DFF1}" type="datetime8">
              <a:rPr lang="en-US" smtClean="0"/>
              <a:t>9/9/2014 6:39 PM</a:t>
            </a:fld>
            <a:endParaRPr lang="en-US" dirty="0"/>
          </a:p>
        </p:txBody>
      </p:sp>
      <p:sp>
        <p:nvSpPr>
          <p:cNvPr id="6" name="Footer Placeholder 5"/>
          <p:cNvSpPr>
            <a:spLocks noGrp="1"/>
          </p:cNvSpPr>
          <p:nvPr>
            <p:ph type="ftr" sz="quarter" idx="11"/>
          </p:nvPr>
        </p:nvSpPr>
        <p:spPr/>
        <p:txBody>
          <a:bodyPr/>
          <a:lstStyle/>
          <a:p>
            <a:r>
              <a:rPr lang="en-GB" smtClean="0"/>
              <a:t>TUESDAY BIBLE STUDY: THE GODHEAD</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F1BC2CA-06F3-4879-B037-B37A9CCD46BD}" type="datetime8">
              <a:rPr lang="en-US" smtClean="0"/>
              <a:t>9/9/2014 6:39 PM</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GB" smtClean="0"/>
              <a:t>TUESDAY BIBLE STUDY: THE GODHEAD</a:t>
            </a:r>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hf hdr="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BIBLE%20STUDY/BIBLICAL%20REFERENCE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25370" y="0"/>
            <a:ext cx="8574622" cy="2616199"/>
          </a:xfrm>
        </p:spPr>
        <p:txBody>
          <a:bodyPr/>
          <a:lstStyle/>
          <a:p>
            <a:r>
              <a:rPr lang="en-GB" dirty="0" smtClean="0"/>
              <a:t>THE GODHEAD</a:t>
            </a:r>
            <a:endParaRPr lang="en-GB" dirty="0"/>
          </a:p>
        </p:txBody>
      </p:sp>
      <p:sp>
        <p:nvSpPr>
          <p:cNvPr id="3" name="Subtitle 2"/>
          <p:cNvSpPr>
            <a:spLocks noGrp="1"/>
          </p:cNvSpPr>
          <p:nvPr>
            <p:ph type="subTitle" idx="1"/>
          </p:nvPr>
        </p:nvSpPr>
        <p:spPr>
          <a:xfrm>
            <a:off x="4515377" y="2616199"/>
            <a:ext cx="6987645" cy="2768602"/>
          </a:xfrm>
        </p:spPr>
        <p:txBody>
          <a:bodyPr/>
          <a:lstStyle/>
          <a:p>
            <a:r>
              <a:rPr lang="en-GB" dirty="0" smtClean="0"/>
              <a:t>TUESDAY BIBLE STUDY</a:t>
            </a:r>
          </a:p>
          <a:p>
            <a:endParaRPr lang="en-GB" dirty="0"/>
          </a:p>
          <a:p>
            <a:r>
              <a:rPr lang="en-GB" dirty="0" smtClean="0"/>
              <a:t>ELD. AMAI J. K.</a:t>
            </a:r>
          </a:p>
          <a:p>
            <a:endParaRPr lang="en-GB" dirty="0"/>
          </a:p>
          <a:p>
            <a:r>
              <a:rPr lang="en-GB" sz="2800" b="1" dirty="0" smtClean="0">
                <a:solidFill>
                  <a:srgbClr val="002060"/>
                </a:solidFill>
                <a:latin typeface="Bradley Hand ITC" panose="03070402050302030203" pitchFamily="66" charset="0"/>
              </a:rPr>
              <a:t>Welcome and Stay on Board.</a:t>
            </a:r>
          </a:p>
        </p:txBody>
      </p:sp>
      <p:sp>
        <p:nvSpPr>
          <p:cNvPr id="4" name="Date Placeholder 3"/>
          <p:cNvSpPr>
            <a:spLocks noGrp="1"/>
          </p:cNvSpPr>
          <p:nvPr>
            <p:ph type="dt" sz="half" idx="10"/>
          </p:nvPr>
        </p:nvSpPr>
        <p:spPr/>
        <p:txBody>
          <a:bodyPr/>
          <a:lstStyle/>
          <a:p>
            <a:fld id="{D36B2345-7239-4ACD-AD60-F00463E80C97}" type="datetime8">
              <a:rPr lang="en-US" smtClean="0"/>
              <a:t>9/9/2014 6:39 PM</a:t>
            </a:fld>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1</a:t>
            </a:fld>
            <a:endParaRPr lang="en-US" dirty="0"/>
          </a:p>
        </p:txBody>
      </p:sp>
      <p:sp>
        <p:nvSpPr>
          <p:cNvPr id="7" name="Footer Placeholder 6"/>
          <p:cNvSpPr>
            <a:spLocks noGrp="1"/>
          </p:cNvSpPr>
          <p:nvPr>
            <p:ph type="ftr" sz="quarter" idx="11"/>
          </p:nvPr>
        </p:nvSpPr>
        <p:spPr/>
        <p:txBody>
          <a:bodyPr/>
          <a:lstStyle/>
          <a:p>
            <a:r>
              <a:rPr lang="en-GB" smtClean="0"/>
              <a:t>TUESDAY BIBLE STUDY: THE GODHEAD</a:t>
            </a:r>
            <a:endParaRPr lang="en-US" dirty="0"/>
          </a:p>
        </p:txBody>
      </p:sp>
    </p:spTree>
    <p:extLst>
      <p:ext uri="{BB962C8B-B14F-4D97-AF65-F5344CB8AC3E}">
        <p14:creationId xmlns:p14="http://schemas.microsoft.com/office/powerpoint/2010/main" val="339932526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BIBLICAL REFERENCES TO THE GODHEAD</a:t>
            </a:r>
            <a:endParaRPr lang="en-GB" dirty="0"/>
          </a:p>
        </p:txBody>
      </p:sp>
      <p:sp>
        <p:nvSpPr>
          <p:cNvPr id="3" name="Content Placeholder 2"/>
          <p:cNvSpPr>
            <a:spLocks noGrp="1"/>
          </p:cNvSpPr>
          <p:nvPr>
            <p:ph idx="1"/>
          </p:nvPr>
        </p:nvSpPr>
        <p:spPr/>
        <p:txBody>
          <a:bodyPr/>
          <a:lstStyle/>
          <a:p>
            <a:r>
              <a:rPr lang="en-GB" dirty="0" smtClean="0">
                <a:hlinkClick r:id="rId2" action="ppaction://hlinkfile"/>
              </a:rPr>
              <a:t>BIBLE STUDY\BIBLICAL REFERENCES.pdf</a:t>
            </a:r>
            <a:endParaRPr lang="en-GB" dirty="0" smtClean="0"/>
          </a:p>
          <a:p>
            <a:r>
              <a:rPr lang="en-GB" dirty="0" smtClean="0"/>
              <a:t>A sample of the Holy Writ which point out the harmonious existence of the ‘Three Persons’ of the Godhead. </a:t>
            </a:r>
          </a:p>
        </p:txBody>
      </p:sp>
      <p:sp>
        <p:nvSpPr>
          <p:cNvPr id="4" name="Date Placeholder 3"/>
          <p:cNvSpPr>
            <a:spLocks noGrp="1"/>
          </p:cNvSpPr>
          <p:nvPr>
            <p:ph type="dt" sz="half" idx="10"/>
          </p:nvPr>
        </p:nvSpPr>
        <p:spPr/>
        <p:txBody>
          <a:bodyPr/>
          <a:lstStyle/>
          <a:p>
            <a:fld id="{6F793D49-524F-4EDE-8A67-E780E552602E}" type="datetime8">
              <a:rPr lang="en-US" smtClean="0"/>
              <a:t>9/9/2014 6:40 PM</a:t>
            </a:fld>
            <a:endParaRPr lang="en-US" dirty="0"/>
          </a:p>
        </p:txBody>
      </p:sp>
      <p:sp>
        <p:nvSpPr>
          <p:cNvPr id="5" name="Footer Placeholder 4"/>
          <p:cNvSpPr>
            <a:spLocks noGrp="1"/>
          </p:cNvSpPr>
          <p:nvPr>
            <p:ph type="ftr" sz="quarter" idx="11"/>
          </p:nvPr>
        </p:nvSpPr>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376939400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
            <a:ext cx="10018713" cy="888642"/>
          </a:xfrm>
        </p:spPr>
        <p:txBody>
          <a:bodyPr>
            <a:normAutofit/>
          </a:bodyPr>
          <a:lstStyle/>
          <a:p>
            <a:r>
              <a:rPr lang="en-GB" dirty="0" smtClean="0"/>
              <a:t>SOME REFERENCES FROM THE </a:t>
            </a:r>
            <a:r>
              <a:rPr lang="en-GB" dirty="0" err="1" smtClean="0"/>
              <a:t>SoP</a:t>
            </a:r>
            <a:endParaRPr lang="en-GB" dirty="0"/>
          </a:p>
        </p:txBody>
      </p:sp>
      <p:sp>
        <p:nvSpPr>
          <p:cNvPr id="3" name="Content Placeholder 2"/>
          <p:cNvSpPr>
            <a:spLocks noGrp="1"/>
          </p:cNvSpPr>
          <p:nvPr>
            <p:ph idx="1"/>
          </p:nvPr>
        </p:nvSpPr>
        <p:spPr>
          <a:xfrm>
            <a:off x="1484310" y="888643"/>
            <a:ext cx="10018713" cy="4902557"/>
          </a:xfrm>
        </p:spPr>
        <p:txBody>
          <a:bodyPr>
            <a:normAutofit/>
          </a:bodyPr>
          <a:lstStyle/>
          <a:p>
            <a:r>
              <a:rPr lang="en-GB" b="1" dirty="0"/>
              <a:t>Bible Teacher </a:t>
            </a:r>
            <a:r>
              <a:rPr lang="en-GB" b="1" dirty="0" smtClean="0"/>
              <a:t>1/03/1906: </a:t>
            </a:r>
            <a:r>
              <a:rPr lang="en-GB" dirty="0" smtClean="0"/>
              <a:t>“There </a:t>
            </a:r>
            <a:r>
              <a:rPr lang="en-GB" dirty="0"/>
              <a:t>are Three Living Persons in the heavenly TRIO”</a:t>
            </a:r>
          </a:p>
          <a:p>
            <a:r>
              <a:rPr lang="en-GB" b="1" dirty="0"/>
              <a:t>Special Testimonies to </a:t>
            </a:r>
            <a:r>
              <a:rPr lang="en-GB" b="1" dirty="0" smtClean="0"/>
              <a:t>SDA's: </a:t>
            </a:r>
            <a:r>
              <a:rPr lang="en-GB" dirty="0" smtClean="0"/>
              <a:t>“There </a:t>
            </a:r>
            <a:r>
              <a:rPr lang="en-GB" dirty="0"/>
              <a:t>are Three Living Persons of the heavenly TRIO. In the name of these Three Powers--the Father, </a:t>
            </a:r>
            <a:r>
              <a:rPr lang="en-GB" dirty="0" smtClean="0"/>
              <a:t>the Son</a:t>
            </a:r>
            <a:r>
              <a:rPr lang="en-GB" dirty="0"/>
              <a:t>, and the Holy Ghost--those who receive Christ by living faith are baptized, and these powers </a:t>
            </a:r>
            <a:r>
              <a:rPr lang="en-GB" dirty="0" smtClean="0"/>
              <a:t>will cooperate </a:t>
            </a:r>
            <a:r>
              <a:rPr lang="en-GB" dirty="0"/>
              <a:t>with the obedient subjects of heaven in their efforts to live the new life of Christ.”</a:t>
            </a:r>
          </a:p>
          <a:p>
            <a:r>
              <a:rPr lang="en-GB" b="1" dirty="0"/>
              <a:t>Desire Of Ages </a:t>
            </a:r>
            <a:r>
              <a:rPr lang="en-GB" b="1" dirty="0" smtClean="0"/>
              <a:t>671: </a:t>
            </a:r>
            <a:r>
              <a:rPr lang="en-GB" dirty="0" smtClean="0"/>
              <a:t>“In </a:t>
            </a:r>
            <a:r>
              <a:rPr lang="en-GB" dirty="0"/>
              <a:t>describing to His disciples the work of the Holy Spirit, Jesus sought to inspire them with the joy </a:t>
            </a:r>
            <a:r>
              <a:rPr lang="en-GB" dirty="0" smtClean="0"/>
              <a:t>and hope </a:t>
            </a:r>
            <a:r>
              <a:rPr lang="en-GB" dirty="0"/>
              <a:t>that inspired His own heart. Sin could be resisted and overcome through the mighty agency of </a:t>
            </a:r>
            <a:r>
              <a:rPr lang="en-GB" dirty="0" smtClean="0"/>
              <a:t>the </a:t>
            </a:r>
            <a:r>
              <a:rPr lang="en-GB" b="1" dirty="0" smtClean="0"/>
              <a:t>Third </a:t>
            </a:r>
            <a:r>
              <a:rPr lang="en-GB" b="1" dirty="0"/>
              <a:t>Person </a:t>
            </a:r>
            <a:r>
              <a:rPr lang="en-GB" dirty="0"/>
              <a:t>of the Godhead.”</a:t>
            </a:r>
          </a:p>
        </p:txBody>
      </p:sp>
      <p:sp>
        <p:nvSpPr>
          <p:cNvPr id="4" name="Date Placeholder 3"/>
          <p:cNvSpPr>
            <a:spLocks noGrp="1"/>
          </p:cNvSpPr>
          <p:nvPr>
            <p:ph type="dt" sz="half" idx="10"/>
          </p:nvPr>
        </p:nvSpPr>
        <p:spPr/>
        <p:txBody>
          <a:bodyPr/>
          <a:lstStyle/>
          <a:p>
            <a:fld id="{6BB5C31B-941B-4716-BF46-CD42494C7DB2}" type="datetime8">
              <a:rPr lang="en-US" smtClean="0"/>
              <a:t>9/9/2014 6:40 PM</a:t>
            </a:fld>
            <a:endParaRPr lang="en-US" dirty="0"/>
          </a:p>
        </p:txBody>
      </p:sp>
      <p:sp>
        <p:nvSpPr>
          <p:cNvPr id="5" name="Footer Placeholder 4"/>
          <p:cNvSpPr>
            <a:spLocks noGrp="1"/>
          </p:cNvSpPr>
          <p:nvPr>
            <p:ph type="ftr" sz="quarter" idx="11"/>
          </p:nvPr>
        </p:nvSpPr>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406654017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
            <a:ext cx="10018713" cy="708338"/>
          </a:xfrm>
        </p:spPr>
        <p:txBody>
          <a:bodyPr>
            <a:normAutofit/>
          </a:bodyPr>
          <a:lstStyle/>
          <a:p>
            <a:r>
              <a:rPr lang="en-GB" dirty="0" err="1" smtClean="0"/>
              <a:t>Contd</a:t>
            </a:r>
            <a:r>
              <a:rPr lang="en-GB" dirty="0" smtClean="0"/>
              <a:t>…</a:t>
            </a:r>
            <a:endParaRPr lang="en-GB" dirty="0"/>
          </a:p>
        </p:txBody>
      </p:sp>
      <p:sp>
        <p:nvSpPr>
          <p:cNvPr id="3" name="Content Placeholder 2"/>
          <p:cNvSpPr>
            <a:spLocks noGrp="1"/>
          </p:cNvSpPr>
          <p:nvPr>
            <p:ph idx="1"/>
          </p:nvPr>
        </p:nvSpPr>
        <p:spPr>
          <a:xfrm>
            <a:off x="1484310" y="708339"/>
            <a:ext cx="10018713" cy="5082861"/>
          </a:xfrm>
        </p:spPr>
        <p:txBody>
          <a:bodyPr>
            <a:normAutofit/>
          </a:bodyPr>
          <a:lstStyle/>
          <a:p>
            <a:r>
              <a:rPr lang="en-GB" b="1" dirty="0"/>
              <a:t>Southern Watchman </a:t>
            </a:r>
            <a:r>
              <a:rPr lang="en-GB" b="1" dirty="0" smtClean="0"/>
              <a:t>28/11/1905: </a:t>
            </a:r>
            <a:r>
              <a:rPr lang="en-GB" dirty="0" smtClean="0"/>
              <a:t>“He </a:t>
            </a:r>
            <a:r>
              <a:rPr lang="en-GB" dirty="0"/>
              <a:t>determined to give His representative (The Divine Spirit) the </a:t>
            </a:r>
            <a:r>
              <a:rPr lang="en-GB" b="1" dirty="0"/>
              <a:t>Third Person </a:t>
            </a:r>
            <a:r>
              <a:rPr lang="en-GB" dirty="0"/>
              <a:t>of the Godhead”</a:t>
            </a:r>
          </a:p>
          <a:p>
            <a:r>
              <a:rPr lang="en-GB" b="1" dirty="0"/>
              <a:t>Review And Herald </a:t>
            </a:r>
            <a:r>
              <a:rPr lang="en-GB" b="1" dirty="0" smtClean="0"/>
              <a:t>19/05/1904: </a:t>
            </a:r>
            <a:r>
              <a:rPr lang="en-GB" dirty="0" smtClean="0"/>
              <a:t>“Sin </a:t>
            </a:r>
            <a:r>
              <a:rPr lang="en-GB" dirty="0"/>
              <a:t>could be resisted and overcome only through the mighty agency of the </a:t>
            </a:r>
            <a:r>
              <a:rPr lang="en-GB" b="1" dirty="0"/>
              <a:t>Third Person </a:t>
            </a:r>
            <a:r>
              <a:rPr lang="en-GB" dirty="0"/>
              <a:t>of the </a:t>
            </a:r>
            <a:r>
              <a:rPr lang="en-GB" dirty="0" smtClean="0"/>
              <a:t>Godhead (The </a:t>
            </a:r>
            <a:r>
              <a:rPr lang="en-GB" dirty="0"/>
              <a:t>Spirit), who would come in no modified energy, but in the fullness of Divine power.”</a:t>
            </a:r>
          </a:p>
          <a:p>
            <a:r>
              <a:rPr lang="en-GB" b="1" dirty="0"/>
              <a:t>Review And Herald </a:t>
            </a:r>
            <a:r>
              <a:rPr lang="en-GB" b="1" dirty="0" smtClean="0"/>
              <a:t>19/11/1908: </a:t>
            </a:r>
            <a:r>
              <a:rPr lang="en-GB" dirty="0" smtClean="0"/>
              <a:t>“Sin </a:t>
            </a:r>
            <a:r>
              <a:rPr lang="en-GB" dirty="0"/>
              <a:t>could be resisted and overcome only through the mighty agency of the </a:t>
            </a:r>
            <a:r>
              <a:rPr lang="en-GB" b="1" dirty="0"/>
              <a:t>Third Person </a:t>
            </a:r>
            <a:r>
              <a:rPr lang="en-GB" dirty="0"/>
              <a:t>of the </a:t>
            </a:r>
            <a:r>
              <a:rPr lang="en-GB" dirty="0" smtClean="0"/>
              <a:t>Godhead (The </a:t>
            </a:r>
            <a:r>
              <a:rPr lang="en-GB" dirty="0"/>
              <a:t>Holy Spirit), who would come in no modified energy, but in the fullness of Divine power</a:t>
            </a:r>
            <a:r>
              <a:rPr lang="en-GB" dirty="0" smtClean="0"/>
              <a:t>.”</a:t>
            </a:r>
          </a:p>
          <a:p>
            <a:r>
              <a:rPr lang="en-GB" b="1" dirty="0"/>
              <a:t>Signs Times </a:t>
            </a:r>
            <a:r>
              <a:rPr lang="en-GB" b="1" dirty="0" smtClean="0"/>
              <a:t>1/12/1989: </a:t>
            </a:r>
            <a:r>
              <a:rPr lang="en-GB" dirty="0" smtClean="0"/>
              <a:t>“He </a:t>
            </a:r>
            <a:r>
              <a:rPr lang="en-GB" dirty="0"/>
              <a:t>determined to give His representative, the </a:t>
            </a:r>
            <a:r>
              <a:rPr lang="en-GB" b="1" dirty="0"/>
              <a:t>Third Person </a:t>
            </a:r>
            <a:r>
              <a:rPr lang="en-GB" dirty="0"/>
              <a:t>of The Godhead.”</a:t>
            </a:r>
          </a:p>
        </p:txBody>
      </p:sp>
      <p:sp>
        <p:nvSpPr>
          <p:cNvPr id="4" name="Date Placeholder 3"/>
          <p:cNvSpPr>
            <a:spLocks noGrp="1"/>
          </p:cNvSpPr>
          <p:nvPr>
            <p:ph type="dt" sz="half" idx="10"/>
          </p:nvPr>
        </p:nvSpPr>
        <p:spPr/>
        <p:txBody>
          <a:bodyPr/>
          <a:lstStyle/>
          <a:p>
            <a:fld id="{B5F9ACB7-27B8-4E3B-9D2C-4483B8F13DB3}" type="datetime8">
              <a:rPr lang="en-US" smtClean="0"/>
              <a:t>9/9/2014 6:40 PM</a:t>
            </a:fld>
            <a:endParaRPr lang="en-US" dirty="0"/>
          </a:p>
        </p:txBody>
      </p:sp>
      <p:sp>
        <p:nvSpPr>
          <p:cNvPr id="5" name="Footer Placeholder 4"/>
          <p:cNvSpPr>
            <a:spLocks noGrp="1"/>
          </p:cNvSpPr>
          <p:nvPr>
            <p:ph type="ftr" sz="quarter" idx="11"/>
          </p:nvPr>
        </p:nvSpPr>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2420196207"/>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7937"/>
            <a:ext cx="10018713" cy="716275"/>
          </a:xfrm>
        </p:spPr>
        <p:txBody>
          <a:bodyPr/>
          <a:lstStyle/>
          <a:p>
            <a:r>
              <a:rPr lang="en-GB" dirty="0" err="1" smtClean="0"/>
              <a:t>Contd</a:t>
            </a:r>
            <a:r>
              <a:rPr lang="en-GB" dirty="0" smtClean="0"/>
              <a:t>…</a:t>
            </a:r>
            <a:endParaRPr lang="en-GB" dirty="0"/>
          </a:p>
        </p:txBody>
      </p:sp>
      <p:sp>
        <p:nvSpPr>
          <p:cNvPr id="3" name="Content Placeholder 2"/>
          <p:cNvSpPr>
            <a:spLocks noGrp="1"/>
          </p:cNvSpPr>
          <p:nvPr>
            <p:ph idx="1"/>
          </p:nvPr>
        </p:nvSpPr>
        <p:spPr>
          <a:xfrm>
            <a:off x="1484310" y="708338"/>
            <a:ext cx="10018713" cy="5523917"/>
          </a:xfrm>
        </p:spPr>
        <p:txBody>
          <a:bodyPr>
            <a:normAutofit/>
          </a:bodyPr>
          <a:lstStyle/>
          <a:p>
            <a:r>
              <a:rPr lang="en-GB" b="1" dirty="0"/>
              <a:t>Signs Times </a:t>
            </a:r>
            <a:r>
              <a:rPr lang="en-GB" b="1" dirty="0" smtClean="0"/>
              <a:t>16/08/1905: </a:t>
            </a:r>
            <a:r>
              <a:rPr lang="en-GB" dirty="0" smtClean="0"/>
              <a:t>“The </a:t>
            </a:r>
            <a:r>
              <a:rPr lang="en-GB" dirty="0"/>
              <a:t>Three Highest Powers in the Universe, the Father, the Son, and the Holy Spirit can be </a:t>
            </a:r>
            <a:r>
              <a:rPr lang="en-GB" dirty="0" smtClean="0"/>
              <a:t>your efficiency.” “</a:t>
            </a:r>
            <a:r>
              <a:rPr lang="en-GB" dirty="0"/>
              <a:t>The Three Great Powers of Heaven pledge themselves to furnish the Christian with all the assurance </a:t>
            </a:r>
            <a:r>
              <a:rPr lang="en-GB" dirty="0" smtClean="0"/>
              <a:t>he requires</a:t>
            </a:r>
            <a:r>
              <a:rPr lang="en-GB" dirty="0"/>
              <a:t>.”</a:t>
            </a:r>
          </a:p>
          <a:p>
            <a:r>
              <a:rPr lang="en-GB" b="1" dirty="0"/>
              <a:t>Signs Times </a:t>
            </a:r>
            <a:r>
              <a:rPr lang="en-GB" b="1" dirty="0" smtClean="0"/>
              <a:t>10/05/1910: </a:t>
            </a:r>
            <a:r>
              <a:rPr lang="en-GB" dirty="0" smtClean="0"/>
              <a:t>“They </a:t>
            </a:r>
            <a:r>
              <a:rPr lang="en-GB" dirty="0"/>
              <a:t>are to keep themselves where the Three Great Powers of </a:t>
            </a:r>
            <a:r>
              <a:rPr lang="en-GB" dirty="0" smtClean="0"/>
              <a:t>Heaven, the </a:t>
            </a:r>
            <a:r>
              <a:rPr lang="en-GB" dirty="0"/>
              <a:t>Father, the Son, and the Holy Spirit can be their efficiency</a:t>
            </a:r>
            <a:r>
              <a:rPr lang="en-GB" dirty="0" smtClean="0"/>
              <a:t>.”</a:t>
            </a:r>
          </a:p>
          <a:p>
            <a:r>
              <a:rPr lang="en-GB" b="1" dirty="0"/>
              <a:t>Special Testimonies To Ministers And </a:t>
            </a:r>
            <a:r>
              <a:rPr lang="en-GB" b="1" dirty="0" smtClean="0"/>
              <a:t>Workers: </a:t>
            </a:r>
            <a:r>
              <a:rPr lang="en-GB" dirty="0" smtClean="0"/>
              <a:t>“Evil </a:t>
            </a:r>
            <a:r>
              <a:rPr lang="en-GB" dirty="0"/>
              <a:t>had been accumulating for centuries, and could only be restrained and resisted by the mighty </a:t>
            </a:r>
            <a:r>
              <a:rPr lang="en-GB" dirty="0" smtClean="0"/>
              <a:t>power of </a:t>
            </a:r>
            <a:r>
              <a:rPr lang="en-GB" dirty="0"/>
              <a:t>the Holy Spirit, the </a:t>
            </a:r>
            <a:r>
              <a:rPr lang="en-GB" b="1" dirty="0"/>
              <a:t>Third Person </a:t>
            </a:r>
            <a:r>
              <a:rPr lang="en-GB" dirty="0"/>
              <a:t>of the Godhead</a:t>
            </a:r>
            <a:r>
              <a:rPr lang="en-GB" dirty="0" smtClean="0"/>
              <a:t>.” “The prince of the power of evil can only be held in check by the power of God in the Third Person of the Godhead, the Holy Spirit.”</a:t>
            </a:r>
          </a:p>
          <a:p>
            <a:endParaRPr lang="en-GB" dirty="0"/>
          </a:p>
        </p:txBody>
      </p:sp>
      <p:sp>
        <p:nvSpPr>
          <p:cNvPr id="4" name="Date Placeholder 3"/>
          <p:cNvSpPr>
            <a:spLocks noGrp="1"/>
          </p:cNvSpPr>
          <p:nvPr>
            <p:ph type="dt" sz="half" idx="10"/>
          </p:nvPr>
        </p:nvSpPr>
        <p:spPr/>
        <p:txBody>
          <a:bodyPr/>
          <a:lstStyle/>
          <a:p>
            <a:fld id="{7B6E5FEA-5F53-42CB-B8C2-CD059241E405}" type="datetime8">
              <a:rPr lang="en-US" smtClean="0"/>
              <a:t>9/9/2014 6:40 PM</a:t>
            </a:fld>
            <a:endParaRPr lang="en-US" dirty="0"/>
          </a:p>
        </p:txBody>
      </p:sp>
      <p:sp>
        <p:nvSpPr>
          <p:cNvPr id="5" name="Footer Placeholder 4"/>
          <p:cNvSpPr>
            <a:spLocks noGrp="1"/>
          </p:cNvSpPr>
          <p:nvPr>
            <p:ph type="ftr" sz="quarter" idx="11"/>
          </p:nvPr>
        </p:nvSpPr>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3015255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0"/>
            <a:ext cx="10018713" cy="579549"/>
          </a:xfrm>
        </p:spPr>
        <p:txBody>
          <a:bodyPr>
            <a:normAutofit fontScale="90000"/>
          </a:bodyPr>
          <a:lstStyle/>
          <a:p>
            <a:r>
              <a:rPr lang="en-GB" dirty="0" err="1"/>
              <a:t>Contd</a:t>
            </a:r>
            <a:r>
              <a:rPr lang="en-GB" dirty="0"/>
              <a:t>…</a:t>
            </a:r>
          </a:p>
        </p:txBody>
      </p:sp>
      <p:sp>
        <p:nvSpPr>
          <p:cNvPr id="3" name="Content Placeholder 2"/>
          <p:cNvSpPr>
            <a:spLocks noGrp="1"/>
          </p:cNvSpPr>
          <p:nvPr>
            <p:ph idx="1"/>
          </p:nvPr>
        </p:nvSpPr>
        <p:spPr>
          <a:xfrm>
            <a:off x="1484310" y="579549"/>
            <a:ext cx="10018713" cy="5211652"/>
          </a:xfrm>
        </p:spPr>
        <p:txBody>
          <a:bodyPr>
            <a:normAutofit lnSpcReduction="10000"/>
          </a:bodyPr>
          <a:lstStyle/>
          <a:p>
            <a:r>
              <a:rPr lang="en-GB" b="1" dirty="0"/>
              <a:t>Review And Herald </a:t>
            </a:r>
            <a:r>
              <a:rPr lang="en-GB" b="1" dirty="0" smtClean="0"/>
              <a:t>26/05/1904: </a:t>
            </a:r>
            <a:r>
              <a:rPr lang="en-GB" dirty="0" smtClean="0"/>
              <a:t>“Let </a:t>
            </a:r>
            <a:r>
              <a:rPr lang="en-GB" dirty="0"/>
              <a:t>us not forget our baptismal vow. In the presence of the Three Highest Powers Of Heaven, the </a:t>
            </a:r>
            <a:r>
              <a:rPr lang="en-GB" dirty="0" smtClean="0"/>
              <a:t>Father, the </a:t>
            </a:r>
            <a:r>
              <a:rPr lang="en-GB" dirty="0"/>
              <a:t>Son, and the Holy Spirit, we have pledged ourselves to do the will of Him who, over the rent </a:t>
            </a:r>
            <a:r>
              <a:rPr lang="en-GB" dirty="0" smtClean="0"/>
              <a:t>sepulchre of </a:t>
            </a:r>
            <a:r>
              <a:rPr lang="en-GB" dirty="0"/>
              <a:t>Joseph, declared 'I am the resurrection and the life.'“</a:t>
            </a:r>
          </a:p>
          <a:p>
            <a:r>
              <a:rPr lang="en-GB" b="1" dirty="0"/>
              <a:t>Review And Herald </a:t>
            </a:r>
            <a:r>
              <a:rPr lang="en-GB" b="1" dirty="0" smtClean="0"/>
              <a:t>15/06/1905: </a:t>
            </a:r>
            <a:r>
              <a:rPr lang="en-GB" dirty="0" smtClean="0"/>
              <a:t>“And </a:t>
            </a:r>
            <a:r>
              <a:rPr lang="en-GB" dirty="0"/>
              <a:t>the Three Great Powers of Heaven pledged themselves to cooperate with you in your efforts to </a:t>
            </a:r>
            <a:r>
              <a:rPr lang="en-GB" dirty="0" smtClean="0"/>
              <a:t>live the </a:t>
            </a:r>
            <a:r>
              <a:rPr lang="en-GB" dirty="0"/>
              <a:t>new life in Christ</a:t>
            </a:r>
            <a:r>
              <a:rPr lang="en-GB" dirty="0" smtClean="0"/>
              <a:t>.”</a:t>
            </a:r>
          </a:p>
          <a:p>
            <a:r>
              <a:rPr lang="en-GB" b="1" dirty="0"/>
              <a:t>6 Testimonies </a:t>
            </a:r>
            <a:r>
              <a:rPr lang="en-GB" b="1" dirty="0" smtClean="0"/>
              <a:t>98: </a:t>
            </a:r>
            <a:r>
              <a:rPr lang="en-GB" dirty="0" smtClean="0"/>
              <a:t>In </a:t>
            </a:r>
            <a:r>
              <a:rPr lang="en-GB" dirty="0"/>
              <a:t>the name of the Father, the Son, and the Holy Spirit we are buried in the likeness of Christ's death </a:t>
            </a:r>
            <a:r>
              <a:rPr lang="en-GB" dirty="0" smtClean="0"/>
              <a:t>and raised </a:t>
            </a:r>
            <a:r>
              <a:rPr lang="en-GB" dirty="0"/>
              <a:t>in the likeness of His resurrection, and we are to live a new life. Our life is to be bound up with </a:t>
            </a:r>
            <a:r>
              <a:rPr lang="en-GB" dirty="0" smtClean="0"/>
              <a:t>the life </a:t>
            </a:r>
            <a:r>
              <a:rPr lang="en-GB" dirty="0"/>
              <a:t>of Christ. Henceforth the believer is to bear in mind that he is dedicated to God, to Christ, and to </a:t>
            </a:r>
            <a:r>
              <a:rPr lang="en-GB" dirty="0" smtClean="0"/>
              <a:t>the Holy </a:t>
            </a:r>
            <a:r>
              <a:rPr lang="en-GB" dirty="0"/>
              <a:t>Spirit.</a:t>
            </a:r>
            <a:endParaRPr lang="en-GB" dirty="0" smtClean="0"/>
          </a:p>
          <a:p>
            <a:endParaRPr lang="en-GB" dirty="0"/>
          </a:p>
        </p:txBody>
      </p:sp>
      <p:sp>
        <p:nvSpPr>
          <p:cNvPr id="4" name="Date Placeholder 3"/>
          <p:cNvSpPr>
            <a:spLocks noGrp="1"/>
          </p:cNvSpPr>
          <p:nvPr>
            <p:ph type="dt" sz="half" idx="10"/>
          </p:nvPr>
        </p:nvSpPr>
        <p:spPr/>
        <p:txBody>
          <a:bodyPr/>
          <a:lstStyle/>
          <a:p>
            <a:fld id="{BA0D8CEB-E2E8-4CB0-9ED0-7408442064C2}" type="datetime8">
              <a:rPr lang="en-US" smtClean="0"/>
              <a:t>9/9/2014 6:40 PM</a:t>
            </a:fld>
            <a:endParaRPr lang="en-US" dirty="0"/>
          </a:p>
        </p:txBody>
      </p:sp>
      <p:sp>
        <p:nvSpPr>
          <p:cNvPr id="5" name="Footer Placeholder 4"/>
          <p:cNvSpPr>
            <a:spLocks noGrp="1"/>
          </p:cNvSpPr>
          <p:nvPr>
            <p:ph type="ftr" sz="quarter" idx="11"/>
          </p:nvPr>
        </p:nvSpPr>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310526001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0"/>
            <a:ext cx="10018713" cy="1159099"/>
          </a:xfrm>
        </p:spPr>
        <p:txBody>
          <a:bodyPr/>
          <a:lstStyle/>
          <a:p>
            <a:r>
              <a:rPr lang="en-GB" dirty="0" smtClean="0"/>
              <a:t>CONCLUSION</a:t>
            </a:r>
            <a:endParaRPr lang="en-GB" dirty="0"/>
          </a:p>
        </p:txBody>
      </p:sp>
      <p:sp>
        <p:nvSpPr>
          <p:cNvPr id="3" name="Content Placeholder 2"/>
          <p:cNvSpPr>
            <a:spLocks noGrp="1"/>
          </p:cNvSpPr>
          <p:nvPr>
            <p:ph idx="1"/>
          </p:nvPr>
        </p:nvSpPr>
        <p:spPr>
          <a:xfrm>
            <a:off x="1484310" y="1159099"/>
            <a:ext cx="10018713" cy="4632101"/>
          </a:xfrm>
        </p:spPr>
        <p:txBody>
          <a:bodyPr>
            <a:normAutofit/>
          </a:bodyPr>
          <a:lstStyle/>
          <a:p>
            <a:r>
              <a:rPr lang="en-GB" sz="3200" dirty="0"/>
              <a:t>There is one God: </a:t>
            </a:r>
            <a:r>
              <a:rPr lang="en-GB" sz="3200" dirty="0">
                <a:solidFill>
                  <a:srgbClr val="C00000"/>
                </a:solidFill>
              </a:rPr>
              <a:t>Father</a:t>
            </a:r>
            <a:r>
              <a:rPr lang="en-GB" sz="3200" dirty="0"/>
              <a:t>, </a:t>
            </a:r>
            <a:r>
              <a:rPr lang="en-GB" sz="3200" dirty="0">
                <a:solidFill>
                  <a:srgbClr val="C00000"/>
                </a:solidFill>
              </a:rPr>
              <a:t>Son</a:t>
            </a:r>
            <a:r>
              <a:rPr lang="en-GB" sz="3200" dirty="0"/>
              <a:t>, and </a:t>
            </a:r>
            <a:r>
              <a:rPr lang="en-GB" sz="3200" dirty="0">
                <a:solidFill>
                  <a:srgbClr val="C00000"/>
                </a:solidFill>
              </a:rPr>
              <a:t>Holy Spirit</a:t>
            </a:r>
            <a:r>
              <a:rPr lang="en-GB" sz="3200" dirty="0"/>
              <a:t>, </a:t>
            </a:r>
            <a:r>
              <a:rPr lang="en-GB" sz="3200" b="1" u="sng" dirty="0"/>
              <a:t>a unity of three co-eternal Persons</a:t>
            </a:r>
            <a:r>
              <a:rPr lang="en-GB" sz="3200" dirty="0"/>
              <a:t>. </a:t>
            </a:r>
            <a:endParaRPr lang="en-GB" sz="3200" dirty="0" smtClean="0"/>
          </a:p>
          <a:p>
            <a:r>
              <a:rPr lang="en-GB" sz="3200" dirty="0" smtClean="0"/>
              <a:t>God </a:t>
            </a:r>
            <a:r>
              <a:rPr lang="en-GB" sz="3200" dirty="0"/>
              <a:t>is </a:t>
            </a:r>
            <a:r>
              <a:rPr lang="en-GB" sz="3200" dirty="0">
                <a:solidFill>
                  <a:srgbClr val="0070C0"/>
                </a:solidFill>
              </a:rPr>
              <a:t>immortal</a:t>
            </a:r>
            <a:r>
              <a:rPr lang="en-GB" sz="3200" dirty="0"/>
              <a:t>, </a:t>
            </a:r>
            <a:r>
              <a:rPr lang="en-GB" sz="3200" dirty="0">
                <a:solidFill>
                  <a:srgbClr val="0070C0"/>
                </a:solidFill>
              </a:rPr>
              <a:t>all-powerful</a:t>
            </a:r>
            <a:r>
              <a:rPr lang="en-GB" sz="3200" dirty="0"/>
              <a:t>, </a:t>
            </a:r>
            <a:r>
              <a:rPr lang="en-GB" sz="3200" dirty="0">
                <a:solidFill>
                  <a:srgbClr val="0070C0"/>
                </a:solidFill>
              </a:rPr>
              <a:t>all-knowing</a:t>
            </a:r>
            <a:r>
              <a:rPr lang="en-GB" sz="3200" dirty="0"/>
              <a:t>, </a:t>
            </a:r>
            <a:r>
              <a:rPr lang="en-GB" sz="3200" dirty="0">
                <a:solidFill>
                  <a:srgbClr val="0070C0"/>
                </a:solidFill>
              </a:rPr>
              <a:t>above all</a:t>
            </a:r>
            <a:r>
              <a:rPr lang="en-GB" sz="3200" dirty="0"/>
              <a:t>, and </a:t>
            </a:r>
            <a:r>
              <a:rPr lang="en-GB" sz="3200" dirty="0">
                <a:solidFill>
                  <a:srgbClr val="0070C0"/>
                </a:solidFill>
              </a:rPr>
              <a:t>ever present</a:t>
            </a:r>
            <a:r>
              <a:rPr lang="en-GB" sz="3200" dirty="0"/>
              <a:t>. </a:t>
            </a:r>
            <a:endParaRPr lang="en-GB" sz="3200" dirty="0" smtClean="0"/>
          </a:p>
          <a:p>
            <a:r>
              <a:rPr lang="en-GB" sz="3200" dirty="0" smtClean="0"/>
              <a:t>God </a:t>
            </a:r>
            <a:r>
              <a:rPr lang="en-GB" sz="3200" dirty="0"/>
              <a:t>is </a:t>
            </a:r>
            <a:r>
              <a:rPr lang="en-GB" sz="3200" dirty="0">
                <a:solidFill>
                  <a:srgbClr val="0070C0"/>
                </a:solidFill>
              </a:rPr>
              <a:t>infinite</a:t>
            </a:r>
            <a:r>
              <a:rPr lang="en-GB" sz="3200" dirty="0"/>
              <a:t> and </a:t>
            </a:r>
            <a:r>
              <a:rPr lang="en-GB" sz="3200" dirty="0">
                <a:solidFill>
                  <a:srgbClr val="0070C0"/>
                </a:solidFill>
              </a:rPr>
              <a:t>beyond human comprehension</a:t>
            </a:r>
            <a:r>
              <a:rPr lang="en-GB" sz="3200" dirty="0"/>
              <a:t>, yet </a:t>
            </a:r>
            <a:r>
              <a:rPr lang="en-GB" sz="3200" b="1" dirty="0"/>
              <a:t>known through His self-revelation</a:t>
            </a:r>
            <a:r>
              <a:rPr lang="en-GB" sz="3200" dirty="0"/>
              <a:t>. </a:t>
            </a:r>
            <a:endParaRPr lang="en-GB" sz="3200" dirty="0" smtClean="0"/>
          </a:p>
          <a:p>
            <a:r>
              <a:rPr lang="en-GB" sz="3200" dirty="0" smtClean="0"/>
              <a:t>He </a:t>
            </a:r>
            <a:r>
              <a:rPr lang="en-GB" sz="3200" dirty="0"/>
              <a:t>is forever worthy of </a:t>
            </a:r>
            <a:r>
              <a:rPr lang="en-GB" sz="3200" u="sng" dirty="0"/>
              <a:t>worship</a:t>
            </a:r>
            <a:r>
              <a:rPr lang="en-GB" sz="3200" dirty="0"/>
              <a:t>, </a:t>
            </a:r>
            <a:r>
              <a:rPr lang="en-GB" sz="3200" u="sng" dirty="0"/>
              <a:t>adoration</a:t>
            </a:r>
            <a:r>
              <a:rPr lang="en-GB" sz="3200" dirty="0"/>
              <a:t>, and </a:t>
            </a:r>
            <a:r>
              <a:rPr lang="en-GB" sz="3200" u="sng" dirty="0"/>
              <a:t>service by the whole creation</a:t>
            </a:r>
            <a:r>
              <a:rPr lang="en-GB" sz="3200" dirty="0"/>
              <a:t>.</a:t>
            </a:r>
          </a:p>
        </p:txBody>
      </p:sp>
      <p:sp>
        <p:nvSpPr>
          <p:cNvPr id="4" name="Date Placeholder 3"/>
          <p:cNvSpPr>
            <a:spLocks noGrp="1"/>
          </p:cNvSpPr>
          <p:nvPr>
            <p:ph type="dt" sz="half" idx="10"/>
          </p:nvPr>
        </p:nvSpPr>
        <p:spPr/>
        <p:txBody>
          <a:bodyPr/>
          <a:lstStyle/>
          <a:p>
            <a:fld id="{D753ADC2-36BA-4BE9-9D0D-017EDC845D64}" type="datetime8">
              <a:rPr lang="en-US" smtClean="0"/>
              <a:t>9/9/2014 6:40 PM</a:t>
            </a:fld>
            <a:endParaRPr lang="en-US" dirty="0"/>
          </a:p>
        </p:txBody>
      </p:sp>
      <p:sp>
        <p:nvSpPr>
          <p:cNvPr id="5" name="Footer Placeholder 4"/>
          <p:cNvSpPr>
            <a:spLocks noGrp="1"/>
          </p:cNvSpPr>
          <p:nvPr>
            <p:ph type="ftr" sz="quarter" idx="11"/>
          </p:nvPr>
        </p:nvSpPr>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21522508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782392"/>
          </a:xfrm>
        </p:spPr>
        <p:txBody>
          <a:bodyPr/>
          <a:lstStyle/>
          <a:p>
            <a:r>
              <a:rPr lang="en-GB" smtClean="0"/>
              <a:t>SUMMARY</a:t>
            </a:r>
            <a:endParaRPr lang="en-GB"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66066" y="1952111"/>
            <a:ext cx="3896601" cy="3447245"/>
          </a:xfrm>
        </p:spPr>
      </p:pic>
      <p:sp>
        <p:nvSpPr>
          <p:cNvPr id="4" name="Date Placeholder 3"/>
          <p:cNvSpPr>
            <a:spLocks noGrp="1"/>
          </p:cNvSpPr>
          <p:nvPr>
            <p:ph type="dt" sz="half" idx="10"/>
          </p:nvPr>
        </p:nvSpPr>
        <p:spPr/>
        <p:txBody>
          <a:bodyPr/>
          <a:lstStyle/>
          <a:p>
            <a:fld id="{AB5A5045-32B5-4DA2-990F-581F5A564587}" type="datetime8">
              <a:rPr lang="en-US" smtClean="0"/>
              <a:t>9/9/2014 6:41 PM</a:t>
            </a:fld>
            <a:endParaRPr lang="en-US" dirty="0"/>
          </a:p>
        </p:txBody>
      </p:sp>
      <p:sp>
        <p:nvSpPr>
          <p:cNvPr id="5" name="Footer Placeholder 4"/>
          <p:cNvSpPr>
            <a:spLocks noGrp="1"/>
          </p:cNvSpPr>
          <p:nvPr>
            <p:ph type="ftr" sz="quarter" idx="11"/>
          </p:nvPr>
        </p:nvSpPr>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1873930753"/>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800" dirty="0" smtClean="0"/>
              <a:t>END</a:t>
            </a:r>
            <a:endParaRPr lang="en-GB" sz="4800" dirty="0"/>
          </a:p>
        </p:txBody>
      </p:sp>
      <p:sp>
        <p:nvSpPr>
          <p:cNvPr id="3" name="Content Placeholder 2"/>
          <p:cNvSpPr>
            <a:spLocks noGrp="1"/>
          </p:cNvSpPr>
          <p:nvPr>
            <p:ph idx="1"/>
          </p:nvPr>
        </p:nvSpPr>
        <p:spPr/>
        <p:txBody>
          <a:bodyPr>
            <a:normAutofit/>
          </a:bodyPr>
          <a:lstStyle/>
          <a:p>
            <a:pPr marL="0" indent="0">
              <a:buNone/>
            </a:pPr>
            <a:r>
              <a:rPr lang="en-GB" sz="6000" b="1" i="1" dirty="0" smtClean="0">
                <a:latin typeface="Bradley Hand ITC" panose="03070402050302030203" pitchFamily="66" charset="0"/>
              </a:rPr>
              <a:t>		GOD BLESS YOU!</a:t>
            </a:r>
            <a:endParaRPr lang="en-GB" sz="6000" b="1" i="1" dirty="0">
              <a:latin typeface="Bradley Hand ITC" panose="03070402050302030203" pitchFamily="66" charset="0"/>
            </a:endParaRPr>
          </a:p>
        </p:txBody>
      </p:sp>
      <p:sp>
        <p:nvSpPr>
          <p:cNvPr id="4" name="Date Placeholder 3"/>
          <p:cNvSpPr>
            <a:spLocks noGrp="1"/>
          </p:cNvSpPr>
          <p:nvPr>
            <p:ph type="dt" sz="half" idx="10"/>
          </p:nvPr>
        </p:nvSpPr>
        <p:spPr/>
        <p:txBody>
          <a:bodyPr/>
          <a:lstStyle/>
          <a:p>
            <a:fld id="{B562F3F1-225B-4C8A-ADFF-71570CDCC00D}" type="datetime8">
              <a:rPr lang="en-US" smtClean="0"/>
              <a:t>9/9/2014 6:40 PM</a:t>
            </a:fld>
            <a:endParaRPr lang="en-US" dirty="0"/>
          </a:p>
        </p:txBody>
      </p:sp>
      <p:sp>
        <p:nvSpPr>
          <p:cNvPr id="5" name="Footer Placeholder 4"/>
          <p:cNvSpPr>
            <a:spLocks noGrp="1"/>
          </p:cNvSpPr>
          <p:nvPr>
            <p:ph type="ftr" sz="quarter" idx="11"/>
          </p:nvPr>
        </p:nvSpPr>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361320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54546"/>
            <a:ext cx="10018713" cy="1133341"/>
          </a:xfrm>
        </p:spPr>
        <p:txBody>
          <a:bodyPr>
            <a:normAutofit/>
          </a:bodyPr>
          <a:lstStyle/>
          <a:p>
            <a:r>
              <a:rPr lang="en-GB" sz="4400" dirty="0" smtClean="0"/>
              <a:t>INTRODUCTION</a:t>
            </a:r>
            <a:endParaRPr lang="en-GB" sz="4400" dirty="0"/>
          </a:p>
        </p:txBody>
      </p:sp>
      <p:sp>
        <p:nvSpPr>
          <p:cNvPr id="3" name="Content Placeholder 2"/>
          <p:cNvSpPr>
            <a:spLocks noGrp="1"/>
          </p:cNvSpPr>
          <p:nvPr>
            <p:ph idx="1"/>
          </p:nvPr>
        </p:nvSpPr>
        <p:spPr>
          <a:xfrm>
            <a:off x="1484310" y="1287887"/>
            <a:ext cx="10018713" cy="4503313"/>
          </a:xfrm>
        </p:spPr>
        <p:txBody>
          <a:bodyPr>
            <a:normAutofit/>
          </a:bodyPr>
          <a:lstStyle/>
          <a:p>
            <a:pPr marL="0" indent="0">
              <a:buNone/>
            </a:pPr>
            <a:r>
              <a:rPr lang="en-GB" sz="3600" dirty="0"/>
              <a:t>Seventh-day Adventists </a:t>
            </a:r>
            <a:r>
              <a:rPr lang="en-GB" sz="3600" u="sng" dirty="0" smtClean="0"/>
              <a:t>accept the Bible as their only creed</a:t>
            </a:r>
            <a:r>
              <a:rPr lang="en-GB" sz="3600" dirty="0" smtClean="0"/>
              <a:t> and </a:t>
            </a:r>
            <a:r>
              <a:rPr lang="en-GB" sz="3600" dirty="0"/>
              <a:t>hold certain fundamental </a:t>
            </a:r>
            <a:r>
              <a:rPr lang="en-GB" sz="3600" dirty="0" smtClean="0"/>
              <a:t>beliefs to </a:t>
            </a:r>
            <a:r>
              <a:rPr lang="en-GB" sz="3600" dirty="0"/>
              <a:t>be the teaching of the Holy Scriptures.</a:t>
            </a:r>
            <a:endParaRPr lang="en-GB" sz="3600" dirty="0" smtClean="0"/>
          </a:p>
          <a:p>
            <a:pPr marL="0" indent="0">
              <a:buNone/>
            </a:pPr>
            <a:r>
              <a:rPr lang="en-GB" sz="3600" dirty="0" smtClean="0"/>
              <a:t>We </a:t>
            </a:r>
            <a:r>
              <a:rPr lang="en-GB" sz="3600" dirty="0"/>
              <a:t>consider our movement to be the result of the Protestant conviction </a:t>
            </a:r>
            <a:r>
              <a:rPr lang="en-GB" sz="3600" i="1" dirty="0">
                <a:solidFill>
                  <a:schemeClr val="accent6">
                    <a:lumMod val="50000"/>
                  </a:schemeClr>
                </a:solidFill>
              </a:rPr>
              <a:t>Sola </a:t>
            </a:r>
            <a:r>
              <a:rPr lang="en-GB" sz="3600" i="1" dirty="0" smtClean="0">
                <a:solidFill>
                  <a:schemeClr val="accent6">
                    <a:lumMod val="50000"/>
                  </a:schemeClr>
                </a:solidFill>
              </a:rPr>
              <a:t>Scriptura</a:t>
            </a:r>
            <a:r>
              <a:rPr lang="en-GB" sz="3600" dirty="0" smtClean="0"/>
              <a:t>—</a:t>
            </a:r>
            <a:r>
              <a:rPr lang="en-GB" sz="3600" b="1" dirty="0" smtClean="0"/>
              <a:t>the </a:t>
            </a:r>
            <a:r>
              <a:rPr lang="en-GB" sz="3600" b="1" dirty="0"/>
              <a:t>Bible as the only standard of faith and practice for Christians</a:t>
            </a:r>
            <a:r>
              <a:rPr lang="en-GB" sz="3600" b="1" dirty="0" smtClean="0"/>
              <a:t>.</a:t>
            </a:r>
          </a:p>
        </p:txBody>
      </p:sp>
      <p:sp>
        <p:nvSpPr>
          <p:cNvPr id="4" name="Date Placeholder 3"/>
          <p:cNvSpPr>
            <a:spLocks noGrp="1"/>
          </p:cNvSpPr>
          <p:nvPr>
            <p:ph type="dt" sz="half" idx="10"/>
          </p:nvPr>
        </p:nvSpPr>
        <p:spPr/>
        <p:txBody>
          <a:bodyPr/>
          <a:lstStyle/>
          <a:p>
            <a:fld id="{FB2BAE85-2A7B-4C97-8016-F577C75DC711}" type="datetime8">
              <a:rPr lang="en-US" smtClean="0"/>
              <a:t>9/9/2014 6:40 PM</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a:t>
            </a:fld>
            <a:endParaRPr lang="en-US" dirty="0"/>
          </a:p>
        </p:txBody>
      </p:sp>
      <p:sp>
        <p:nvSpPr>
          <p:cNvPr id="6" name="Footer Placeholder 5"/>
          <p:cNvSpPr>
            <a:spLocks noGrp="1"/>
          </p:cNvSpPr>
          <p:nvPr>
            <p:ph type="ftr" sz="quarter" idx="11"/>
          </p:nvPr>
        </p:nvSpPr>
        <p:spPr/>
        <p:txBody>
          <a:bodyPr/>
          <a:lstStyle/>
          <a:p>
            <a:r>
              <a:rPr lang="en-GB" smtClean="0"/>
              <a:t>TUESDAY BIBLE STUDY: THE GODHEAD</a:t>
            </a:r>
            <a:endParaRPr lang="en-US" dirty="0"/>
          </a:p>
        </p:txBody>
      </p:sp>
    </p:spTree>
    <p:extLst>
      <p:ext uri="{BB962C8B-B14F-4D97-AF65-F5344CB8AC3E}">
        <p14:creationId xmlns:p14="http://schemas.microsoft.com/office/powerpoint/2010/main" val="85177047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119131"/>
            <a:ext cx="10018713" cy="782392"/>
          </a:xfrm>
        </p:spPr>
        <p:txBody>
          <a:bodyPr/>
          <a:lstStyle/>
          <a:p>
            <a:r>
              <a:rPr lang="en-GB" dirty="0" err="1" smtClean="0"/>
              <a:t>Contd</a:t>
            </a:r>
            <a:r>
              <a:rPr lang="en-GB" dirty="0" smtClean="0"/>
              <a:t>…</a:t>
            </a:r>
            <a:endParaRPr lang="en-GB" dirty="0"/>
          </a:p>
        </p:txBody>
      </p:sp>
      <p:sp>
        <p:nvSpPr>
          <p:cNvPr id="3" name="Content Placeholder 2"/>
          <p:cNvSpPr>
            <a:spLocks noGrp="1"/>
          </p:cNvSpPr>
          <p:nvPr>
            <p:ph idx="1"/>
          </p:nvPr>
        </p:nvSpPr>
        <p:spPr>
          <a:xfrm>
            <a:off x="1484310" y="901523"/>
            <a:ext cx="10018713" cy="4889677"/>
          </a:xfrm>
        </p:spPr>
        <p:txBody>
          <a:bodyPr/>
          <a:lstStyle/>
          <a:p>
            <a:r>
              <a:rPr lang="en-GB" sz="2800" dirty="0"/>
              <a:t>Adventists hold 28 fundamental beliefs that can be organized into six doctrines: </a:t>
            </a:r>
            <a:r>
              <a:rPr lang="en-GB" sz="2800" b="1" u="sng" dirty="0"/>
              <a:t>the doctrines of God</a:t>
            </a:r>
            <a:r>
              <a:rPr lang="en-GB" sz="2800" dirty="0"/>
              <a:t>, </a:t>
            </a:r>
            <a:r>
              <a:rPr lang="en-GB" sz="2800" b="1" u="sng" dirty="0"/>
              <a:t>man</a:t>
            </a:r>
            <a:r>
              <a:rPr lang="en-GB" sz="2800" dirty="0"/>
              <a:t>, </a:t>
            </a:r>
            <a:r>
              <a:rPr lang="en-GB" sz="2800" b="1" u="sng" dirty="0"/>
              <a:t>salvation</a:t>
            </a:r>
            <a:r>
              <a:rPr lang="en-GB" sz="2800" dirty="0"/>
              <a:t>, </a:t>
            </a:r>
            <a:r>
              <a:rPr lang="en-GB" sz="2800" b="1" u="sng" dirty="0"/>
              <a:t>the church</a:t>
            </a:r>
            <a:r>
              <a:rPr lang="en-GB" sz="2800" dirty="0"/>
              <a:t>, </a:t>
            </a:r>
            <a:r>
              <a:rPr lang="en-GB" sz="2800" b="1" u="sng" dirty="0" smtClean="0"/>
              <a:t>the Christian life</a:t>
            </a:r>
            <a:r>
              <a:rPr lang="en-GB" sz="2800" dirty="0" smtClean="0"/>
              <a:t> </a:t>
            </a:r>
            <a:r>
              <a:rPr lang="en-GB" sz="2800" dirty="0"/>
              <a:t>and </a:t>
            </a:r>
            <a:r>
              <a:rPr lang="en-GB" sz="2800" b="1" u="sng" dirty="0"/>
              <a:t>last </a:t>
            </a:r>
            <a:r>
              <a:rPr lang="en-GB" sz="2800" b="1" u="sng" dirty="0" smtClean="0"/>
              <a:t>events</a:t>
            </a:r>
            <a:r>
              <a:rPr lang="en-GB" sz="2800" dirty="0" smtClean="0"/>
              <a:t>. </a:t>
            </a:r>
          </a:p>
          <a:p>
            <a:endParaRPr lang="en-GB" sz="2800" dirty="0" smtClean="0"/>
          </a:p>
          <a:p>
            <a:r>
              <a:rPr lang="en-GB" sz="2800" dirty="0" smtClean="0"/>
              <a:t>In </a:t>
            </a:r>
            <a:r>
              <a:rPr lang="en-GB" sz="2800" dirty="0"/>
              <a:t>each teaching, </a:t>
            </a:r>
            <a:r>
              <a:rPr lang="en-GB" sz="2800" b="1" dirty="0">
                <a:solidFill>
                  <a:schemeClr val="accent6">
                    <a:lumMod val="50000"/>
                  </a:schemeClr>
                </a:solidFill>
              </a:rPr>
              <a:t>God is the architect</a:t>
            </a:r>
            <a:r>
              <a:rPr lang="en-GB" sz="2800" dirty="0">
                <a:solidFill>
                  <a:schemeClr val="accent6">
                    <a:lumMod val="50000"/>
                  </a:schemeClr>
                </a:solidFill>
              </a:rPr>
              <a:t>, </a:t>
            </a:r>
            <a:r>
              <a:rPr lang="en-GB" sz="2800" b="1" dirty="0">
                <a:solidFill>
                  <a:schemeClr val="accent6">
                    <a:lumMod val="50000"/>
                  </a:schemeClr>
                </a:solidFill>
              </a:rPr>
              <a:t>who in wisdom, grace and infinite love, is restoring a relationship with humanity that will last for eternity. </a:t>
            </a:r>
          </a:p>
          <a:p>
            <a:endParaRPr lang="en-GB" dirty="0"/>
          </a:p>
        </p:txBody>
      </p:sp>
      <p:sp>
        <p:nvSpPr>
          <p:cNvPr id="4" name="Date Placeholder 3"/>
          <p:cNvSpPr>
            <a:spLocks noGrp="1"/>
          </p:cNvSpPr>
          <p:nvPr>
            <p:ph type="dt" sz="half" idx="10"/>
          </p:nvPr>
        </p:nvSpPr>
        <p:spPr/>
        <p:txBody>
          <a:bodyPr/>
          <a:lstStyle/>
          <a:p>
            <a:fld id="{A56D5081-E89B-4496-99D3-5B93D8E54DD9}" type="datetime8">
              <a:rPr lang="en-US" smtClean="0"/>
              <a:t>9/9/2014 6:40 PM</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a:t>
            </a:fld>
            <a:endParaRPr lang="en-US" dirty="0"/>
          </a:p>
        </p:txBody>
      </p:sp>
      <p:sp>
        <p:nvSpPr>
          <p:cNvPr id="6" name="Footer Placeholder 5"/>
          <p:cNvSpPr>
            <a:spLocks noGrp="1"/>
          </p:cNvSpPr>
          <p:nvPr>
            <p:ph type="ftr" sz="quarter" idx="11"/>
          </p:nvPr>
        </p:nvSpPr>
        <p:spPr/>
        <p:txBody>
          <a:bodyPr/>
          <a:lstStyle/>
          <a:p>
            <a:r>
              <a:rPr lang="en-GB" dirty="0" smtClean="0"/>
              <a:t>TUESDAY BIBLE STUDY: THE GODHEAD</a:t>
            </a:r>
            <a:endParaRPr lang="en-US" dirty="0"/>
          </a:p>
        </p:txBody>
      </p:sp>
    </p:spTree>
    <p:extLst>
      <p:ext uri="{BB962C8B-B14F-4D97-AF65-F5344CB8AC3E}">
        <p14:creationId xmlns:p14="http://schemas.microsoft.com/office/powerpoint/2010/main" val="343627860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321973"/>
            <a:ext cx="10018713" cy="1184856"/>
          </a:xfrm>
        </p:spPr>
        <p:txBody>
          <a:bodyPr/>
          <a:lstStyle/>
          <a:p>
            <a:r>
              <a:rPr lang="en-GB" dirty="0" smtClean="0"/>
              <a:t>FOUNDED ON THE HOLY SCRIPTURE</a:t>
            </a:r>
            <a:endParaRPr lang="en-GB" dirty="0"/>
          </a:p>
        </p:txBody>
      </p:sp>
      <p:sp>
        <p:nvSpPr>
          <p:cNvPr id="3" name="Content Placeholder 2"/>
          <p:cNvSpPr>
            <a:spLocks noGrp="1"/>
          </p:cNvSpPr>
          <p:nvPr>
            <p:ph idx="1"/>
          </p:nvPr>
        </p:nvSpPr>
        <p:spPr>
          <a:xfrm>
            <a:off x="1484310" y="1184857"/>
            <a:ext cx="10018713" cy="4606343"/>
          </a:xfrm>
        </p:spPr>
        <p:txBody>
          <a:bodyPr>
            <a:normAutofit/>
          </a:bodyPr>
          <a:lstStyle/>
          <a:p>
            <a:pPr marL="0" indent="0" algn="just">
              <a:buNone/>
            </a:pPr>
            <a:r>
              <a:rPr lang="en-GB" sz="2800" dirty="0"/>
              <a:t>The Holy Scriptures, Old and New Testaments, are the written Word of God, given by </a:t>
            </a:r>
            <a:r>
              <a:rPr lang="en-GB" sz="2800" dirty="0" smtClean="0"/>
              <a:t>divine inspiration </a:t>
            </a:r>
            <a:r>
              <a:rPr lang="en-GB" sz="2800" dirty="0"/>
              <a:t>through holy men of God who spoke and wrote as they were moved by the Holy Spirit. </a:t>
            </a:r>
            <a:endParaRPr lang="en-GB" sz="2800" dirty="0" smtClean="0"/>
          </a:p>
          <a:p>
            <a:pPr marL="0" indent="0" algn="just">
              <a:buNone/>
            </a:pPr>
            <a:r>
              <a:rPr lang="en-GB" sz="2800" dirty="0" smtClean="0"/>
              <a:t>In this Word</a:t>
            </a:r>
            <a:r>
              <a:rPr lang="en-GB" sz="2800" dirty="0"/>
              <a:t>, God has committed to man the knowledge necessary for salvation. The Holy Scriptures are </a:t>
            </a:r>
            <a:r>
              <a:rPr lang="en-GB" sz="2800" dirty="0" smtClean="0"/>
              <a:t>the </a:t>
            </a:r>
            <a:r>
              <a:rPr lang="en-GB" sz="2800" b="1" u="sng" dirty="0" smtClean="0"/>
              <a:t>infallible revelation of His will</a:t>
            </a:r>
            <a:r>
              <a:rPr lang="en-GB" sz="2800" dirty="0" smtClean="0"/>
              <a:t>. </a:t>
            </a:r>
            <a:r>
              <a:rPr lang="en-GB" sz="2800" dirty="0"/>
              <a:t>They are </a:t>
            </a:r>
            <a:r>
              <a:rPr lang="en-GB" sz="2800" b="1" u="sng" dirty="0"/>
              <a:t>the standard of character</a:t>
            </a:r>
            <a:r>
              <a:rPr lang="en-GB" sz="2800" dirty="0"/>
              <a:t>, </a:t>
            </a:r>
            <a:r>
              <a:rPr lang="en-GB" sz="2800" b="1" u="sng" dirty="0"/>
              <a:t>the test of experience</a:t>
            </a:r>
            <a:r>
              <a:rPr lang="en-GB" sz="2800" dirty="0"/>
              <a:t>, </a:t>
            </a:r>
            <a:r>
              <a:rPr lang="en-GB" sz="2800" b="1" u="sng" dirty="0"/>
              <a:t>the </a:t>
            </a:r>
            <a:r>
              <a:rPr lang="en-GB" sz="2800" b="1" u="sng" dirty="0" smtClean="0"/>
              <a:t>authoritative </a:t>
            </a:r>
            <a:r>
              <a:rPr lang="en-GB" sz="2800" b="1" u="sng" dirty="0" err="1" smtClean="0"/>
              <a:t>revealer</a:t>
            </a:r>
            <a:r>
              <a:rPr lang="en-GB" sz="2800" b="1" u="sng" dirty="0" smtClean="0"/>
              <a:t> </a:t>
            </a:r>
            <a:r>
              <a:rPr lang="en-GB" sz="2800" b="1" u="sng" dirty="0"/>
              <a:t>of doctrines</a:t>
            </a:r>
            <a:r>
              <a:rPr lang="en-GB" sz="2800" dirty="0"/>
              <a:t>, and </a:t>
            </a:r>
            <a:r>
              <a:rPr lang="en-GB" sz="2800" b="1" u="sng" dirty="0"/>
              <a:t>the trustworthy record of God's acts in history</a:t>
            </a:r>
            <a:r>
              <a:rPr lang="en-GB" sz="2800" dirty="0"/>
              <a:t>. </a:t>
            </a:r>
          </a:p>
        </p:txBody>
      </p:sp>
      <p:sp>
        <p:nvSpPr>
          <p:cNvPr id="4" name="Date Placeholder 3"/>
          <p:cNvSpPr>
            <a:spLocks noGrp="1"/>
          </p:cNvSpPr>
          <p:nvPr>
            <p:ph type="dt" sz="half" idx="10"/>
          </p:nvPr>
        </p:nvSpPr>
        <p:spPr/>
        <p:txBody>
          <a:bodyPr/>
          <a:lstStyle/>
          <a:p>
            <a:fld id="{8B1EECAE-F77C-4857-8035-A44B7FF71E3A}" type="datetime8">
              <a:rPr lang="en-US" smtClean="0"/>
              <a:t>9/9/2014 6:40 PM</a:t>
            </a:fld>
            <a:endParaRPr lang="en-US" dirty="0"/>
          </a:p>
        </p:txBody>
      </p:sp>
      <p:sp>
        <p:nvSpPr>
          <p:cNvPr id="5" name="Footer Placeholder 4"/>
          <p:cNvSpPr>
            <a:spLocks noGrp="1"/>
          </p:cNvSpPr>
          <p:nvPr>
            <p:ph type="ftr" sz="quarter" idx="11"/>
          </p:nvPr>
        </p:nvSpPr>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23362374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0"/>
            <a:ext cx="10018713" cy="991673"/>
          </a:xfrm>
        </p:spPr>
        <p:txBody>
          <a:bodyPr/>
          <a:lstStyle/>
          <a:p>
            <a:r>
              <a:rPr lang="en-GB" dirty="0" smtClean="0"/>
              <a:t>STUDY OF THE SCRIPTURE</a:t>
            </a:r>
            <a:endParaRPr lang="en-GB" dirty="0"/>
          </a:p>
        </p:txBody>
      </p:sp>
      <p:sp>
        <p:nvSpPr>
          <p:cNvPr id="3" name="Content Placeholder 2"/>
          <p:cNvSpPr>
            <a:spLocks noGrp="1"/>
          </p:cNvSpPr>
          <p:nvPr>
            <p:ph idx="1"/>
          </p:nvPr>
        </p:nvSpPr>
        <p:spPr>
          <a:xfrm>
            <a:off x="1484310" y="991673"/>
            <a:ext cx="10018713" cy="4799527"/>
          </a:xfrm>
        </p:spPr>
        <p:txBody>
          <a:bodyPr>
            <a:normAutofit fontScale="92500" lnSpcReduction="10000"/>
          </a:bodyPr>
          <a:lstStyle/>
          <a:p>
            <a:r>
              <a:rPr lang="en-GB" dirty="0"/>
              <a:t>“Search the Scriptures; for in them you think you have eternal life: and they are they which testify of Me</a:t>
            </a:r>
            <a:r>
              <a:rPr lang="en-GB" dirty="0" smtClean="0"/>
              <a:t>.” John </a:t>
            </a:r>
            <a:r>
              <a:rPr lang="en-GB" dirty="0"/>
              <a:t>5: 39</a:t>
            </a:r>
            <a:r>
              <a:rPr lang="en-GB" dirty="0" smtClean="0"/>
              <a:t>.</a:t>
            </a:r>
          </a:p>
          <a:p>
            <a:r>
              <a:rPr lang="en-GB" dirty="0"/>
              <a:t>“These were more noble than those in Thessalonica, in that they received the word with all readiness </a:t>
            </a:r>
            <a:r>
              <a:rPr lang="en-GB" dirty="0" smtClean="0"/>
              <a:t>of mind</a:t>
            </a:r>
            <a:r>
              <a:rPr lang="en-GB" dirty="0"/>
              <a:t>, and searched the Scriptures daily, whether those things were so.” Acts 17: 11</a:t>
            </a:r>
            <a:r>
              <a:rPr lang="en-GB" dirty="0" smtClean="0"/>
              <a:t>.</a:t>
            </a:r>
          </a:p>
          <a:p>
            <a:r>
              <a:rPr lang="en-GB" dirty="0"/>
              <a:t>Note-”If God's Word were studied as it should be,” says a modern Bible student, “</a:t>
            </a:r>
            <a:r>
              <a:rPr lang="en-GB" u="sng" dirty="0"/>
              <a:t>men would have </a:t>
            </a:r>
            <a:r>
              <a:rPr lang="en-GB" u="sng" dirty="0" smtClean="0"/>
              <a:t>a breadth </a:t>
            </a:r>
            <a:r>
              <a:rPr lang="en-GB" u="sng" dirty="0"/>
              <a:t>of mind</a:t>
            </a:r>
            <a:r>
              <a:rPr lang="en-GB" dirty="0"/>
              <a:t>, </a:t>
            </a:r>
            <a:r>
              <a:rPr lang="en-GB" u="sng" dirty="0"/>
              <a:t>a nobility of character</a:t>
            </a:r>
            <a:r>
              <a:rPr lang="en-GB" dirty="0"/>
              <a:t>, and </a:t>
            </a:r>
            <a:r>
              <a:rPr lang="en-GB" u="sng" dirty="0"/>
              <a:t>a stability of purpose that are rarely seen in these times</a:t>
            </a:r>
            <a:r>
              <a:rPr lang="en-GB" dirty="0"/>
              <a:t>. </a:t>
            </a:r>
            <a:r>
              <a:rPr lang="en-GB" dirty="0" smtClean="0"/>
              <a:t>But there </a:t>
            </a:r>
            <a:r>
              <a:rPr lang="en-GB" dirty="0"/>
              <a:t>is little benefit derived from a hasty reading of the Scriptures. One may read the whole Bible </a:t>
            </a:r>
            <a:r>
              <a:rPr lang="en-GB" dirty="0" smtClean="0"/>
              <a:t>through, and </a:t>
            </a:r>
            <a:r>
              <a:rPr lang="en-GB" dirty="0"/>
              <a:t>yet fail to see its beauty or comprehend its deep and hidden meaning. </a:t>
            </a:r>
            <a:endParaRPr lang="en-GB" dirty="0" smtClean="0"/>
          </a:p>
          <a:p>
            <a:r>
              <a:rPr lang="en-GB" dirty="0" smtClean="0"/>
              <a:t>“One </a:t>
            </a:r>
            <a:r>
              <a:rPr lang="en-GB" dirty="0"/>
              <a:t>passage studied until </a:t>
            </a:r>
            <a:r>
              <a:rPr lang="en-GB" dirty="0" smtClean="0"/>
              <a:t>its significance </a:t>
            </a:r>
            <a:r>
              <a:rPr lang="en-GB" dirty="0"/>
              <a:t>is clear to the mind and its relation to the plan of salvation is evident, is of more value than </a:t>
            </a:r>
            <a:r>
              <a:rPr lang="en-GB" dirty="0" smtClean="0"/>
              <a:t>the perusal </a:t>
            </a:r>
            <a:r>
              <a:rPr lang="en-GB" dirty="0"/>
              <a:t>of many chapters with no definite in view, and no positive instruction gained.”</a:t>
            </a:r>
          </a:p>
        </p:txBody>
      </p:sp>
      <p:sp>
        <p:nvSpPr>
          <p:cNvPr id="4" name="Date Placeholder 3"/>
          <p:cNvSpPr>
            <a:spLocks noGrp="1"/>
          </p:cNvSpPr>
          <p:nvPr>
            <p:ph type="dt" sz="half" idx="10"/>
          </p:nvPr>
        </p:nvSpPr>
        <p:spPr/>
        <p:txBody>
          <a:bodyPr/>
          <a:lstStyle/>
          <a:p>
            <a:fld id="{13F01029-FBEE-4939-9A92-CF7A9E009448}" type="datetime8">
              <a:rPr lang="en-US" smtClean="0"/>
              <a:t>9/9/2014 6:40 PM</a:t>
            </a:fld>
            <a:endParaRPr lang="en-US" dirty="0"/>
          </a:p>
        </p:txBody>
      </p:sp>
      <p:sp>
        <p:nvSpPr>
          <p:cNvPr id="5" name="Footer Placeholder 4"/>
          <p:cNvSpPr>
            <a:spLocks noGrp="1"/>
          </p:cNvSpPr>
          <p:nvPr>
            <p:ph type="ftr" sz="quarter" idx="11"/>
          </p:nvPr>
        </p:nvSpPr>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547559279"/>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0"/>
            <a:ext cx="10018713" cy="1017431"/>
          </a:xfrm>
        </p:spPr>
        <p:txBody>
          <a:bodyPr/>
          <a:lstStyle/>
          <a:p>
            <a:r>
              <a:rPr lang="en-GB" dirty="0" smtClean="0"/>
              <a:t>THE TRINITY</a:t>
            </a:r>
            <a:endParaRPr lang="en-GB" dirty="0"/>
          </a:p>
        </p:txBody>
      </p:sp>
      <p:sp>
        <p:nvSpPr>
          <p:cNvPr id="3" name="Content Placeholder 2"/>
          <p:cNvSpPr>
            <a:spLocks noGrp="1"/>
          </p:cNvSpPr>
          <p:nvPr>
            <p:ph idx="1"/>
          </p:nvPr>
        </p:nvSpPr>
        <p:spPr>
          <a:xfrm>
            <a:off x="1484311" y="1017431"/>
            <a:ext cx="10018713" cy="4773769"/>
          </a:xfrm>
        </p:spPr>
        <p:txBody>
          <a:bodyPr>
            <a:normAutofit lnSpcReduction="10000"/>
          </a:bodyPr>
          <a:lstStyle/>
          <a:p>
            <a:endParaRPr lang="en-GB" dirty="0" smtClean="0"/>
          </a:p>
          <a:p>
            <a:r>
              <a:rPr lang="en-GB" dirty="0" err="1" smtClean="0"/>
              <a:t>Defn</a:t>
            </a:r>
            <a:r>
              <a:rPr lang="en-GB" dirty="0" smtClean="0"/>
              <a:t>: </a:t>
            </a:r>
            <a:r>
              <a:rPr lang="en-GB" b="1" dirty="0"/>
              <a:t>Trinity</a:t>
            </a:r>
            <a:r>
              <a:rPr lang="en-GB" dirty="0"/>
              <a:t> (from Latin </a:t>
            </a:r>
            <a:r>
              <a:rPr lang="en-GB" i="1" dirty="0" err="1"/>
              <a:t>trinitas</a:t>
            </a:r>
            <a:r>
              <a:rPr lang="en-GB" dirty="0"/>
              <a:t> "triad", from </a:t>
            </a:r>
            <a:r>
              <a:rPr lang="en-GB" i="1" dirty="0" err="1"/>
              <a:t>trinus</a:t>
            </a:r>
            <a:r>
              <a:rPr lang="en-GB" dirty="0"/>
              <a:t> "threefold</a:t>
            </a:r>
            <a:r>
              <a:rPr lang="en-GB" dirty="0" smtClean="0"/>
              <a:t>")</a:t>
            </a:r>
          </a:p>
          <a:p>
            <a:r>
              <a:rPr lang="en-GB" dirty="0" smtClean="0"/>
              <a:t>Dictionay.com: the union of God the Father, the Son and the Holy Ghost.</a:t>
            </a:r>
            <a:endParaRPr lang="en-GB" dirty="0"/>
          </a:p>
          <a:p>
            <a:r>
              <a:rPr lang="en-GB" dirty="0" smtClean="0"/>
              <a:t>Biblically:</a:t>
            </a:r>
          </a:p>
          <a:p>
            <a:pPr marL="0" indent="0">
              <a:buNone/>
            </a:pPr>
            <a:r>
              <a:rPr lang="en-GB" dirty="0" smtClean="0"/>
              <a:t>	There </a:t>
            </a:r>
            <a:r>
              <a:rPr lang="en-GB" dirty="0"/>
              <a:t>is one God: Father, Son, and Holy Spirit, a unity of three co-eternal </a:t>
            </a:r>
            <a:r>
              <a:rPr lang="en-GB" dirty="0" smtClean="0"/>
              <a:t>	Persons</a:t>
            </a:r>
            <a:r>
              <a:rPr lang="en-GB" dirty="0"/>
              <a:t>. God </a:t>
            </a:r>
            <a:r>
              <a:rPr lang="en-GB" dirty="0" smtClean="0"/>
              <a:t>is immortal</a:t>
            </a:r>
            <a:r>
              <a:rPr lang="en-GB" dirty="0"/>
              <a:t>, all-powerful, all-knowing, above all, and ever </a:t>
            </a:r>
            <a:r>
              <a:rPr lang="en-GB" dirty="0" smtClean="0"/>
              <a:t>	present</a:t>
            </a:r>
            <a:r>
              <a:rPr lang="en-GB" dirty="0"/>
              <a:t>. He is infinite and beyond </a:t>
            </a:r>
            <a:r>
              <a:rPr lang="en-GB" dirty="0" smtClean="0"/>
              <a:t>human comprehension</a:t>
            </a:r>
            <a:r>
              <a:rPr lang="en-GB" dirty="0"/>
              <a:t>, yet known </a:t>
            </a:r>
            <a:r>
              <a:rPr lang="en-GB" dirty="0" smtClean="0"/>
              <a:t>	through </a:t>
            </a:r>
            <a:r>
              <a:rPr lang="en-GB" dirty="0"/>
              <a:t>His self-revelation. He is forever worthy of worship, adoration, </a:t>
            </a:r>
            <a:r>
              <a:rPr lang="en-GB" dirty="0" smtClean="0"/>
              <a:t>	and service </a:t>
            </a:r>
            <a:r>
              <a:rPr lang="en-GB" dirty="0"/>
              <a:t>by the whole creation. </a:t>
            </a:r>
            <a:endParaRPr lang="en-GB" dirty="0" smtClean="0"/>
          </a:p>
          <a:p>
            <a:pPr marL="0" indent="0">
              <a:buNone/>
            </a:pPr>
            <a:r>
              <a:rPr lang="en-GB" dirty="0" smtClean="0"/>
              <a:t>  	 (</a:t>
            </a:r>
            <a:r>
              <a:rPr lang="en-GB" dirty="0"/>
              <a:t>Deuteronomy 6:4; 29:29; Matthew 28:19; 2 Corinthians 13:14; </a:t>
            </a:r>
            <a:r>
              <a:rPr lang="en-GB" dirty="0" smtClean="0"/>
              <a:t>Ephesians 	4:4-6</a:t>
            </a:r>
            <a:r>
              <a:rPr lang="en-GB" dirty="0"/>
              <a:t>; 1 Peter 1:2; 1 Timothy 1:17; Revelation 14:6,7</a:t>
            </a:r>
            <a:r>
              <a:rPr lang="en-GB" dirty="0" smtClean="0"/>
              <a:t>.)</a:t>
            </a:r>
          </a:p>
          <a:p>
            <a:pPr marL="0" indent="0">
              <a:buNone/>
            </a:pPr>
            <a:endParaRPr lang="en-GB" dirty="0" smtClean="0"/>
          </a:p>
          <a:p>
            <a:pPr marL="0" indent="0">
              <a:buNone/>
            </a:pPr>
            <a:endParaRPr lang="en-GB" dirty="0"/>
          </a:p>
        </p:txBody>
      </p:sp>
      <p:sp>
        <p:nvSpPr>
          <p:cNvPr id="4" name="Date Placeholder 3"/>
          <p:cNvSpPr>
            <a:spLocks noGrp="1"/>
          </p:cNvSpPr>
          <p:nvPr>
            <p:ph type="dt" sz="half" idx="10"/>
          </p:nvPr>
        </p:nvSpPr>
        <p:spPr/>
        <p:txBody>
          <a:bodyPr/>
          <a:lstStyle/>
          <a:p>
            <a:fld id="{DC73B1E1-CF63-49F3-B1C3-E14694B25A72}" type="datetime8">
              <a:rPr lang="en-US" smtClean="0"/>
              <a:t>9/9/2014 6:40 PM</a:t>
            </a:fld>
            <a:endParaRPr lang="en-US" dirty="0"/>
          </a:p>
        </p:txBody>
      </p:sp>
      <p:sp>
        <p:nvSpPr>
          <p:cNvPr id="5" name="Footer Placeholder 4"/>
          <p:cNvSpPr>
            <a:spLocks noGrp="1"/>
          </p:cNvSpPr>
          <p:nvPr>
            <p:ph type="ftr" sz="quarter" idx="11"/>
          </p:nvPr>
        </p:nvSpPr>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3824574108"/>
      </p:ext>
    </p:extLst>
  </p:cSld>
  <p:clrMapOvr>
    <a:masterClrMapping/>
  </p:clrMapOvr>
  <p:transition spd="slow">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
            <a:ext cx="10018713" cy="888642"/>
          </a:xfrm>
        </p:spPr>
        <p:txBody>
          <a:bodyPr/>
          <a:lstStyle/>
          <a:p>
            <a:r>
              <a:rPr lang="en-GB" dirty="0" smtClean="0"/>
              <a:t>GOD THE FATHER</a:t>
            </a:r>
            <a:endParaRPr lang="en-GB" dirty="0"/>
          </a:p>
        </p:txBody>
      </p:sp>
      <p:sp>
        <p:nvSpPr>
          <p:cNvPr id="3" name="Content Placeholder 2"/>
          <p:cNvSpPr>
            <a:spLocks noGrp="1"/>
          </p:cNvSpPr>
          <p:nvPr>
            <p:ph idx="1"/>
          </p:nvPr>
        </p:nvSpPr>
        <p:spPr>
          <a:xfrm>
            <a:off x="1484310" y="888643"/>
            <a:ext cx="10018713" cy="4902557"/>
          </a:xfrm>
        </p:spPr>
        <p:txBody>
          <a:bodyPr/>
          <a:lstStyle/>
          <a:p>
            <a:r>
              <a:rPr lang="en-GB" dirty="0"/>
              <a:t>God the Eternal Father is </a:t>
            </a:r>
            <a:r>
              <a:rPr lang="en-GB" u="sng" dirty="0">
                <a:solidFill>
                  <a:srgbClr val="C00000"/>
                </a:solidFill>
              </a:rPr>
              <a:t>the Creator</a:t>
            </a:r>
            <a:r>
              <a:rPr lang="en-GB" dirty="0"/>
              <a:t>,</a:t>
            </a:r>
            <a:r>
              <a:rPr lang="en-GB" dirty="0">
                <a:solidFill>
                  <a:srgbClr val="C00000"/>
                </a:solidFill>
              </a:rPr>
              <a:t> </a:t>
            </a:r>
            <a:r>
              <a:rPr lang="en-GB" u="sng" dirty="0">
                <a:solidFill>
                  <a:srgbClr val="C00000"/>
                </a:solidFill>
              </a:rPr>
              <a:t>Source</a:t>
            </a:r>
            <a:r>
              <a:rPr lang="en-GB" dirty="0"/>
              <a:t>, </a:t>
            </a:r>
            <a:r>
              <a:rPr lang="en-GB" u="sng" dirty="0" err="1">
                <a:solidFill>
                  <a:srgbClr val="C00000"/>
                </a:solidFill>
              </a:rPr>
              <a:t>Sustainer</a:t>
            </a:r>
            <a:r>
              <a:rPr lang="en-GB" dirty="0"/>
              <a:t>, and </a:t>
            </a:r>
            <a:r>
              <a:rPr lang="en-GB" u="sng" dirty="0">
                <a:solidFill>
                  <a:srgbClr val="C00000"/>
                </a:solidFill>
              </a:rPr>
              <a:t>Sovereign of all creation</a:t>
            </a:r>
            <a:r>
              <a:rPr lang="en-GB" dirty="0"/>
              <a:t>. He is </a:t>
            </a:r>
            <a:r>
              <a:rPr lang="en-GB" u="sng" dirty="0" smtClean="0">
                <a:solidFill>
                  <a:srgbClr val="C00000"/>
                </a:solidFill>
              </a:rPr>
              <a:t>just</a:t>
            </a:r>
            <a:r>
              <a:rPr lang="en-GB" dirty="0" smtClean="0"/>
              <a:t> and </a:t>
            </a:r>
            <a:r>
              <a:rPr lang="en-GB" u="sng" dirty="0">
                <a:solidFill>
                  <a:srgbClr val="C00000"/>
                </a:solidFill>
              </a:rPr>
              <a:t>holy</a:t>
            </a:r>
            <a:r>
              <a:rPr lang="en-GB" dirty="0"/>
              <a:t>, </a:t>
            </a:r>
            <a:r>
              <a:rPr lang="en-GB" u="sng" dirty="0">
                <a:solidFill>
                  <a:srgbClr val="C00000"/>
                </a:solidFill>
              </a:rPr>
              <a:t>merciful</a:t>
            </a:r>
            <a:r>
              <a:rPr lang="en-GB" dirty="0"/>
              <a:t> and </a:t>
            </a:r>
            <a:r>
              <a:rPr lang="en-GB" u="sng" dirty="0">
                <a:solidFill>
                  <a:srgbClr val="C00000"/>
                </a:solidFill>
              </a:rPr>
              <a:t>gracious</a:t>
            </a:r>
            <a:r>
              <a:rPr lang="en-GB" dirty="0"/>
              <a:t>, </a:t>
            </a:r>
            <a:r>
              <a:rPr lang="en-GB" u="sng" dirty="0">
                <a:solidFill>
                  <a:srgbClr val="C00000"/>
                </a:solidFill>
              </a:rPr>
              <a:t>slow to anger</a:t>
            </a:r>
            <a:r>
              <a:rPr lang="en-GB" dirty="0"/>
              <a:t>, and </a:t>
            </a:r>
            <a:r>
              <a:rPr lang="en-GB" u="sng" dirty="0">
                <a:solidFill>
                  <a:srgbClr val="C00000"/>
                </a:solidFill>
              </a:rPr>
              <a:t>abounding in steadfast love and faithfulness</a:t>
            </a:r>
            <a:r>
              <a:rPr lang="en-GB" dirty="0"/>
              <a:t>. </a:t>
            </a:r>
            <a:r>
              <a:rPr lang="en-GB" dirty="0" smtClean="0"/>
              <a:t>The qualities </a:t>
            </a:r>
            <a:r>
              <a:rPr lang="en-GB" dirty="0"/>
              <a:t>and powers exhibited in the Son and the Holy Spirit are also revelations of the Father. (</a:t>
            </a:r>
            <a:r>
              <a:rPr lang="en-GB" dirty="0" smtClean="0"/>
              <a:t>Genesis 1:1</a:t>
            </a:r>
            <a:r>
              <a:rPr lang="en-GB" dirty="0"/>
              <a:t>; Revelation 4:11; 1 Corinthians 15:28; John 3:16; 1 John 4:8; 1 Timothy 1:17; Exodus 34:6,7; </a:t>
            </a:r>
            <a:r>
              <a:rPr lang="en-GB" dirty="0" smtClean="0"/>
              <a:t>John 14:9.)</a:t>
            </a:r>
          </a:p>
          <a:p>
            <a:r>
              <a:rPr lang="en-GB" b="1" dirty="0"/>
              <a:t>1. I Am</a:t>
            </a:r>
          </a:p>
          <a:p>
            <a:r>
              <a:rPr lang="en-GB" dirty="0"/>
              <a:t>God </a:t>
            </a:r>
            <a:r>
              <a:rPr lang="en-GB" dirty="0" smtClean="0"/>
              <a:t>		Exodus </a:t>
            </a:r>
            <a:r>
              <a:rPr lang="en-GB" dirty="0"/>
              <a:t>3:14</a:t>
            </a:r>
          </a:p>
          <a:p>
            <a:r>
              <a:rPr lang="en-GB" dirty="0"/>
              <a:t>Jesus </a:t>
            </a:r>
            <a:r>
              <a:rPr lang="en-GB" dirty="0" smtClean="0"/>
              <a:t>	John </a:t>
            </a:r>
            <a:r>
              <a:rPr lang="en-GB" dirty="0"/>
              <a:t>8:58</a:t>
            </a:r>
          </a:p>
        </p:txBody>
      </p:sp>
      <p:sp>
        <p:nvSpPr>
          <p:cNvPr id="4" name="Date Placeholder 3"/>
          <p:cNvSpPr>
            <a:spLocks noGrp="1"/>
          </p:cNvSpPr>
          <p:nvPr>
            <p:ph type="dt" sz="half" idx="10"/>
          </p:nvPr>
        </p:nvSpPr>
        <p:spPr/>
        <p:txBody>
          <a:bodyPr/>
          <a:lstStyle/>
          <a:p>
            <a:fld id="{8B7700EC-0B32-4807-863A-31F01C907C40}" type="datetime8">
              <a:rPr lang="en-US" smtClean="0"/>
              <a:t>9/9/2014 6:39 PM</a:t>
            </a:fld>
            <a:endParaRPr lang="en-US" dirty="0"/>
          </a:p>
        </p:txBody>
      </p:sp>
      <p:sp>
        <p:nvSpPr>
          <p:cNvPr id="5" name="Footer Placeholder 4"/>
          <p:cNvSpPr>
            <a:spLocks noGrp="1"/>
          </p:cNvSpPr>
          <p:nvPr>
            <p:ph type="ftr" sz="quarter" idx="11"/>
          </p:nvPr>
        </p:nvSpPr>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38415364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
            <a:ext cx="10018713" cy="592427"/>
          </a:xfrm>
        </p:spPr>
        <p:txBody>
          <a:bodyPr>
            <a:normAutofit fontScale="90000"/>
          </a:bodyPr>
          <a:lstStyle/>
          <a:p>
            <a:r>
              <a:rPr lang="en-GB" dirty="0" smtClean="0"/>
              <a:t>GOD THE SON</a:t>
            </a:r>
            <a:endParaRPr lang="en-GB" dirty="0"/>
          </a:p>
        </p:txBody>
      </p:sp>
      <p:sp>
        <p:nvSpPr>
          <p:cNvPr id="3" name="Content Placeholder 2"/>
          <p:cNvSpPr>
            <a:spLocks noGrp="1"/>
          </p:cNvSpPr>
          <p:nvPr>
            <p:ph idx="1"/>
          </p:nvPr>
        </p:nvSpPr>
        <p:spPr>
          <a:xfrm>
            <a:off x="1484310" y="592429"/>
            <a:ext cx="10018713" cy="5198772"/>
          </a:xfrm>
        </p:spPr>
        <p:txBody>
          <a:bodyPr>
            <a:normAutofit lnSpcReduction="10000"/>
          </a:bodyPr>
          <a:lstStyle/>
          <a:p>
            <a:pPr marL="0" indent="0">
              <a:buNone/>
            </a:pPr>
            <a:r>
              <a:rPr lang="en-GB" dirty="0" smtClean="0"/>
              <a:t>God </a:t>
            </a:r>
            <a:r>
              <a:rPr lang="en-GB" dirty="0"/>
              <a:t>the eternal Son </a:t>
            </a:r>
            <a:r>
              <a:rPr lang="en-GB" b="1" i="1" u="sng" dirty="0"/>
              <a:t>became incarnate in Jesus Christ</a:t>
            </a:r>
            <a:r>
              <a:rPr lang="en-GB" dirty="0"/>
              <a:t>. Through Him </a:t>
            </a:r>
            <a:r>
              <a:rPr lang="en-GB" u="sng" dirty="0">
                <a:solidFill>
                  <a:schemeClr val="accent4">
                    <a:lumMod val="75000"/>
                  </a:schemeClr>
                </a:solidFill>
              </a:rPr>
              <a:t>all things were created</a:t>
            </a:r>
            <a:r>
              <a:rPr lang="en-GB" dirty="0"/>
              <a:t>, </a:t>
            </a:r>
            <a:r>
              <a:rPr lang="en-GB" u="sng" dirty="0">
                <a:solidFill>
                  <a:schemeClr val="accent4">
                    <a:lumMod val="75000"/>
                  </a:schemeClr>
                </a:solidFill>
              </a:rPr>
              <a:t>the character of God is revealed</a:t>
            </a:r>
            <a:r>
              <a:rPr lang="en-GB" dirty="0"/>
              <a:t>, </a:t>
            </a:r>
            <a:r>
              <a:rPr lang="en-GB" u="sng" dirty="0">
                <a:solidFill>
                  <a:schemeClr val="accent4">
                    <a:lumMod val="75000"/>
                  </a:schemeClr>
                </a:solidFill>
              </a:rPr>
              <a:t>the salvation of humanity is accomplished</a:t>
            </a:r>
            <a:r>
              <a:rPr lang="en-GB" dirty="0"/>
              <a:t>, </a:t>
            </a:r>
            <a:r>
              <a:rPr lang="en-GB" u="sng" dirty="0">
                <a:solidFill>
                  <a:schemeClr val="accent4">
                    <a:lumMod val="75000"/>
                  </a:schemeClr>
                </a:solidFill>
              </a:rPr>
              <a:t>and the world is judged</a:t>
            </a:r>
            <a:r>
              <a:rPr lang="en-GB" dirty="0"/>
              <a:t>. Forever truly God, </a:t>
            </a:r>
            <a:r>
              <a:rPr lang="en-GB" u="sng" dirty="0"/>
              <a:t>He became also truly man</a:t>
            </a:r>
            <a:r>
              <a:rPr lang="en-GB" dirty="0"/>
              <a:t>, </a:t>
            </a:r>
            <a:r>
              <a:rPr lang="en-GB" u="sng" dirty="0"/>
              <a:t>Jesus the Christ</a:t>
            </a:r>
            <a:r>
              <a:rPr lang="en-GB" dirty="0"/>
              <a:t>. He was conceived of the Holy Spirit and born of the virgin Mary. </a:t>
            </a:r>
            <a:endParaRPr lang="en-GB" dirty="0" smtClean="0"/>
          </a:p>
          <a:p>
            <a:pPr marL="0" indent="0">
              <a:buNone/>
            </a:pPr>
            <a:r>
              <a:rPr lang="en-GB" dirty="0" smtClean="0"/>
              <a:t>He </a:t>
            </a:r>
            <a:r>
              <a:rPr lang="en-GB" b="1" i="1" u="sng" dirty="0"/>
              <a:t>lived</a:t>
            </a:r>
            <a:r>
              <a:rPr lang="en-GB" dirty="0"/>
              <a:t> and </a:t>
            </a:r>
            <a:r>
              <a:rPr lang="en-GB" b="1" i="1" u="sng" dirty="0"/>
              <a:t>experienced</a:t>
            </a:r>
            <a:r>
              <a:rPr lang="en-GB" u="sng" dirty="0"/>
              <a:t> temptation</a:t>
            </a:r>
            <a:r>
              <a:rPr lang="en-GB" dirty="0"/>
              <a:t> as a human being, </a:t>
            </a:r>
            <a:r>
              <a:rPr lang="en-GB" u="sng" dirty="0">
                <a:solidFill>
                  <a:srgbClr val="0070C0"/>
                </a:solidFill>
              </a:rPr>
              <a:t>but perfectly exemplified the righteousness and love of God</a:t>
            </a:r>
            <a:r>
              <a:rPr lang="en-GB" dirty="0"/>
              <a:t>. By His miracles He manifested God’s power and was attested as God’s promised Messiah. He suffered and died voluntarily on the cross for our sins and in our place, was raised from the dead, and ascended to minister in the heavenly sanctuary in our behalf. </a:t>
            </a:r>
            <a:r>
              <a:rPr lang="en-GB" dirty="0">
                <a:solidFill>
                  <a:srgbClr val="0070C0"/>
                </a:solidFill>
              </a:rPr>
              <a:t>He will come again in glory for the final deliverance of His people and the restoration of all things</a:t>
            </a:r>
            <a:r>
              <a:rPr lang="en-GB" dirty="0"/>
              <a:t>. ( John 1:1-3, 14; Col. 1:15-19; John 10:30; 14:9; Rom. 6:23; 2 Cor. 5:17-19; John 5:22; Luke 1:35; Phil. 2:5-11; Heb. 2:9-18; 1 Cor. 15:3, 4; Heb. 8:1, 2; John 14:1-3.)</a:t>
            </a:r>
          </a:p>
        </p:txBody>
      </p:sp>
      <p:sp>
        <p:nvSpPr>
          <p:cNvPr id="4" name="Date Placeholder 3"/>
          <p:cNvSpPr>
            <a:spLocks noGrp="1"/>
          </p:cNvSpPr>
          <p:nvPr>
            <p:ph type="dt" sz="half" idx="10"/>
          </p:nvPr>
        </p:nvSpPr>
        <p:spPr/>
        <p:txBody>
          <a:bodyPr/>
          <a:lstStyle/>
          <a:p>
            <a:fld id="{DC24829E-4DC5-4B70-B2F5-432C6F2D8952}" type="datetime8">
              <a:rPr lang="en-US" smtClean="0"/>
              <a:t>9/9/2014 6:40 PM</a:t>
            </a:fld>
            <a:endParaRPr lang="en-US" dirty="0"/>
          </a:p>
        </p:txBody>
      </p:sp>
      <p:sp>
        <p:nvSpPr>
          <p:cNvPr id="5" name="Footer Placeholder 4"/>
          <p:cNvSpPr>
            <a:spLocks noGrp="1"/>
          </p:cNvSpPr>
          <p:nvPr>
            <p:ph type="ftr" sz="quarter" idx="11"/>
          </p:nvPr>
        </p:nvSpPr>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28609414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
            <a:ext cx="10018713" cy="798490"/>
          </a:xfrm>
        </p:spPr>
        <p:txBody>
          <a:bodyPr/>
          <a:lstStyle/>
          <a:p>
            <a:r>
              <a:rPr lang="en-GB" dirty="0" smtClean="0"/>
              <a:t>GOD THE HOLY SPIRIT</a:t>
            </a:r>
            <a:endParaRPr lang="en-GB" dirty="0"/>
          </a:p>
        </p:txBody>
      </p:sp>
      <p:sp>
        <p:nvSpPr>
          <p:cNvPr id="3" name="Content Placeholder 2"/>
          <p:cNvSpPr>
            <a:spLocks noGrp="1"/>
          </p:cNvSpPr>
          <p:nvPr>
            <p:ph idx="1"/>
          </p:nvPr>
        </p:nvSpPr>
        <p:spPr>
          <a:xfrm>
            <a:off x="1484310" y="798491"/>
            <a:ext cx="10018713" cy="4992709"/>
          </a:xfrm>
        </p:spPr>
        <p:txBody>
          <a:bodyPr/>
          <a:lstStyle/>
          <a:p>
            <a:r>
              <a:rPr lang="en-GB" dirty="0"/>
              <a:t>God the eternal Spirit was </a:t>
            </a:r>
            <a:r>
              <a:rPr lang="en-GB" u="sng" dirty="0">
                <a:solidFill>
                  <a:srgbClr val="0070C0"/>
                </a:solidFill>
              </a:rPr>
              <a:t>active with the Father and the Son in Creation</a:t>
            </a:r>
            <a:r>
              <a:rPr lang="en-GB" dirty="0"/>
              <a:t>, </a:t>
            </a:r>
            <a:r>
              <a:rPr lang="en-GB" u="sng" dirty="0">
                <a:solidFill>
                  <a:srgbClr val="0070C0"/>
                </a:solidFill>
              </a:rPr>
              <a:t>incarnation</a:t>
            </a:r>
            <a:r>
              <a:rPr lang="en-GB" dirty="0"/>
              <a:t>, and </a:t>
            </a:r>
            <a:r>
              <a:rPr lang="en-GB" u="sng" dirty="0">
                <a:solidFill>
                  <a:srgbClr val="0070C0"/>
                </a:solidFill>
              </a:rPr>
              <a:t>redemption</a:t>
            </a:r>
            <a:r>
              <a:rPr lang="en-GB" dirty="0"/>
              <a:t>. </a:t>
            </a:r>
            <a:r>
              <a:rPr lang="en-GB" dirty="0">
                <a:solidFill>
                  <a:srgbClr val="0070C0"/>
                </a:solidFill>
              </a:rPr>
              <a:t>He inspired the writers of Scripture</a:t>
            </a:r>
            <a:r>
              <a:rPr lang="en-GB" dirty="0"/>
              <a:t>. </a:t>
            </a:r>
            <a:r>
              <a:rPr lang="en-GB" dirty="0">
                <a:solidFill>
                  <a:srgbClr val="0070C0"/>
                </a:solidFill>
              </a:rPr>
              <a:t>He filled Christ’s life with power</a:t>
            </a:r>
            <a:r>
              <a:rPr lang="en-GB" dirty="0"/>
              <a:t>. </a:t>
            </a:r>
            <a:endParaRPr lang="en-GB" dirty="0" smtClean="0"/>
          </a:p>
          <a:p>
            <a:r>
              <a:rPr lang="en-GB" dirty="0" smtClean="0"/>
              <a:t>He </a:t>
            </a:r>
            <a:r>
              <a:rPr lang="en-GB" b="1" i="1" dirty="0"/>
              <a:t>draws and convicts human beings</a:t>
            </a:r>
            <a:r>
              <a:rPr lang="en-GB" dirty="0"/>
              <a:t>; and those who respond </a:t>
            </a:r>
            <a:r>
              <a:rPr lang="en-GB" b="1" i="1" dirty="0"/>
              <a:t>He renews and transforms into the image of God</a:t>
            </a:r>
            <a:r>
              <a:rPr lang="en-GB" dirty="0"/>
              <a:t>. Sent by the Father and the Son to be always with His children, </a:t>
            </a:r>
            <a:r>
              <a:rPr lang="en-GB" u="sng" dirty="0"/>
              <a:t>He extends spiritual gifts to the church</a:t>
            </a:r>
            <a:r>
              <a:rPr lang="en-GB" dirty="0"/>
              <a:t>, </a:t>
            </a:r>
            <a:r>
              <a:rPr lang="en-GB" u="sng" dirty="0"/>
              <a:t>empowers it to bear witness to Christ</a:t>
            </a:r>
            <a:r>
              <a:rPr lang="en-GB" dirty="0"/>
              <a:t>, and in </a:t>
            </a:r>
            <a:r>
              <a:rPr lang="en-GB" u="sng" dirty="0"/>
              <a:t>harmony with the Scriptures leads it into all truth</a:t>
            </a:r>
            <a:r>
              <a:rPr lang="en-GB" dirty="0"/>
              <a:t>. </a:t>
            </a:r>
            <a:endParaRPr lang="en-GB" dirty="0" smtClean="0"/>
          </a:p>
          <a:p>
            <a:r>
              <a:rPr lang="en-GB" dirty="0" smtClean="0"/>
              <a:t>(</a:t>
            </a:r>
            <a:r>
              <a:rPr lang="en-GB" dirty="0"/>
              <a:t>Gen. 1:1, 2; Luke 1:35; 4:18; Acts 10:38; 2 Peter 1:21; 2 Cor. 3:18; Eph. 4:11, 12; Acts 1:8; John 14:16-18, 26; 15:26, 27; 16:7-13.)</a:t>
            </a:r>
          </a:p>
        </p:txBody>
      </p:sp>
      <p:sp>
        <p:nvSpPr>
          <p:cNvPr id="4" name="Date Placeholder 3"/>
          <p:cNvSpPr>
            <a:spLocks noGrp="1"/>
          </p:cNvSpPr>
          <p:nvPr>
            <p:ph type="dt" sz="half" idx="10"/>
          </p:nvPr>
        </p:nvSpPr>
        <p:spPr/>
        <p:txBody>
          <a:bodyPr/>
          <a:lstStyle/>
          <a:p>
            <a:fld id="{8E0E3306-D6C5-43C6-A963-CEDA08AAB33F}" type="datetime8">
              <a:rPr lang="en-US" smtClean="0"/>
              <a:t>9/9/2014 6:40 PM</a:t>
            </a:fld>
            <a:endParaRPr lang="en-US" dirty="0"/>
          </a:p>
        </p:txBody>
      </p:sp>
      <p:sp>
        <p:nvSpPr>
          <p:cNvPr id="5" name="Footer Placeholder 4"/>
          <p:cNvSpPr>
            <a:spLocks noGrp="1"/>
          </p:cNvSpPr>
          <p:nvPr>
            <p:ph type="ftr" sz="quarter" idx="11"/>
          </p:nvPr>
        </p:nvSpPr>
        <p:spPr/>
        <p:txBody>
          <a:bodyPr/>
          <a:lstStyle/>
          <a:p>
            <a:r>
              <a:rPr lang="en-GB" smtClean="0"/>
              <a:t>TUESDAY BIBLE STUDY: THE GODHEAD</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842405525"/>
      </p:ext>
    </p:extLst>
  </p:cSld>
  <p:clrMapOvr>
    <a:masterClrMapping/>
  </p:clrMapOvr>
  <p:transition spd="slow">
    <p:wheel spokes="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TC103457496[[fn=Parallax]]</Template>
  <TotalTime>264</TotalTime>
  <Words>1755</Words>
  <Application>Microsoft Office PowerPoint</Application>
  <PresentationFormat>Widescreen</PresentationFormat>
  <Paragraphs>124</Paragraphs>
  <Slides>17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Bradley Hand ITC</vt:lpstr>
      <vt:lpstr>Calibri</vt:lpstr>
      <vt:lpstr>Corbel</vt:lpstr>
      <vt:lpstr>Parallax</vt:lpstr>
      <vt:lpstr>THE GODHEAD</vt:lpstr>
      <vt:lpstr>INTRODUCTION</vt:lpstr>
      <vt:lpstr>Contd…</vt:lpstr>
      <vt:lpstr>FOUNDED ON THE HOLY SCRIPTURE</vt:lpstr>
      <vt:lpstr>STUDY OF THE SCRIPTURE</vt:lpstr>
      <vt:lpstr>THE TRINITY</vt:lpstr>
      <vt:lpstr>GOD THE FATHER</vt:lpstr>
      <vt:lpstr>GOD THE SON</vt:lpstr>
      <vt:lpstr>GOD THE HOLY SPIRIT</vt:lpstr>
      <vt:lpstr>BIBLICAL REFERENCES TO THE GODHEAD</vt:lpstr>
      <vt:lpstr>SOME REFERENCES FROM THE SoP</vt:lpstr>
      <vt:lpstr>Contd…</vt:lpstr>
      <vt:lpstr>Contd…</vt:lpstr>
      <vt:lpstr>Contd…</vt:lpstr>
      <vt:lpstr>CONCLUSION</vt:lpstr>
      <vt:lpstr>SUMMARY</vt:lpstr>
      <vt:lpstr>END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GODHEAD</dc:title>
  <dc:creator>ZAINA</dc:creator>
  <cp:lastModifiedBy>ZAINA</cp:lastModifiedBy>
  <cp:revision>50</cp:revision>
  <dcterms:created xsi:type="dcterms:W3CDTF">2014-09-09T08:24:21Z</dcterms:created>
  <dcterms:modified xsi:type="dcterms:W3CDTF">2014-09-09T15:42:45Z</dcterms:modified>
</cp:coreProperties>
</file>